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43"/>
  </p:notesMasterIdLst>
  <p:sldIdLst>
    <p:sldId id="426" r:id="rId2"/>
    <p:sldId id="520" r:id="rId3"/>
    <p:sldId id="652" r:id="rId4"/>
    <p:sldId id="640" r:id="rId5"/>
    <p:sldId id="653" r:id="rId6"/>
    <p:sldId id="654" r:id="rId7"/>
    <p:sldId id="275" r:id="rId8"/>
    <p:sldId id="655" r:id="rId9"/>
    <p:sldId id="657" r:id="rId10"/>
    <p:sldId id="658" r:id="rId11"/>
    <p:sldId id="659" r:id="rId12"/>
    <p:sldId id="660" r:id="rId13"/>
    <p:sldId id="661" r:id="rId14"/>
    <p:sldId id="662" r:id="rId15"/>
    <p:sldId id="663" r:id="rId16"/>
    <p:sldId id="664" r:id="rId17"/>
    <p:sldId id="665" r:id="rId18"/>
    <p:sldId id="666" r:id="rId19"/>
    <p:sldId id="667" r:id="rId20"/>
    <p:sldId id="683" r:id="rId21"/>
    <p:sldId id="685" r:id="rId22"/>
    <p:sldId id="875" r:id="rId23"/>
    <p:sldId id="877" r:id="rId24"/>
    <p:sldId id="876" r:id="rId25"/>
    <p:sldId id="694" r:id="rId26"/>
    <p:sldId id="695" r:id="rId27"/>
    <p:sldId id="879" r:id="rId28"/>
    <p:sldId id="881" r:id="rId29"/>
    <p:sldId id="882" r:id="rId30"/>
    <p:sldId id="883" r:id="rId31"/>
    <p:sldId id="884" r:id="rId32"/>
    <p:sldId id="885" r:id="rId33"/>
    <p:sldId id="886" r:id="rId34"/>
    <p:sldId id="726" r:id="rId35"/>
    <p:sldId id="727" r:id="rId36"/>
    <p:sldId id="730" r:id="rId37"/>
    <p:sldId id="728" r:id="rId38"/>
    <p:sldId id="729" r:id="rId39"/>
    <p:sldId id="732" r:id="rId40"/>
    <p:sldId id="731" r:id="rId41"/>
    <p:sldId id="702" r:id="rId42"/>
    <p:sldId id="873" r:id="rId43"/>
    <p:sldId id="703" r:id="rId44"/>
    <p:sldId id="874" r:id="rId45"/>
    <p:sldId id="704" r:id="rId46"/>
    <p:sldId id="705" r:id="rId47"/>
    <p:sldId id="706" r:id="rId48"/>
    <p:sldId id="707" r:id="rId49"/>
    <p:sldId id="708" r:id="rId50"/>
    <p:sldId id="709" r:id="rId51"/>
    <p:sldId id="710" r:id="rId52"/>
    <p:sldId id="711" r:id="rId53"/>
    <p:sldId id="734" r:id="rId54"/>
    <p:sldId id="870" r:id="rId55"/>
    <p:sldId id="871" r:id="rId56"/>
    <p:sldId id="869" r:id="rId57"/>
    <p:sldId id="738" r:id="rId58"/>
    <p:sldId id="743" r:id="rId59"/>
    <p:sldId id="744" r:id="rId60"/>
    <p:sldId id="745" r:id="rId61"/>
    <p:sldId id="746" r:id="rId62"/>
    <p:sldId id="747" r:id="rId63"/>
    <p:sldId id="749" r:id="rId64"/>
    <p:sldId id="750" r:id="rId65"/>
    <p:sldId id="752" r:id="rId66"/>
    <p:sldId id="753" r:id="rId67"/>
    <p:sldId id="754" r:id="rId68"/>
    <p:sldId id="755" r:id="rId69"/>
    <p:sldId id="756" r:id="rId70"/>
    <p:sldId id="757" r:id="rId71"/>
    <p:sldId id="758" r:id="rId72"/>
    <p:sldId id="759" r:id="rId73"/>
    <p:sldId id="760" r:id="rId74"/>
    <p:sldId id="762" r:id="rId75"/>
    <p:sldId id="761" r:id="rId76"/>
    <p:sldId id="788" r:id="rId77"/>
    <p:sldId id="789" r:id="rId78"/>
    <p:sldId id="790" r:id="rId79"/>
    <p:sldId id="792" r:id="rId80"/>
    <p:sldId id="793" r:id="rId81"/>
    <p:sldId id="770" r:id="rId82"/>
    <p:sldId id="771" r:id="rId83"/>
    <p:sldId id="772" r:id="rId84"/>
    <p:sldId id="773" r:id="rId85"/>
    <p:sldId id="774" r:id="rId86"/>
    <p:sldId id="775" r:id="rId87"/>
    <p:sldId id="776" r:id="rId88"/>
    <p:sldId id="777" r:id="rId89"/>
    <p:sldId id="778" r:id="rId90"/>
    <p:sldId id="779" r:id="rId91"/>
    <p:sldId id="780" r:id="rId92"/>
    <p:sldId id="782" r:id="rId93"/>
    <p:sldId id="783" r:id="rId94"/>
    <p:sldId id="794" r:id="rId95"/>
    <p:sldId id="795" r:id="rId96"/>
    <p:sldId id="796" r:id="rId97"/>
    <p:sldId id="797" r:id="rId98"/>
    <p:sldId id="798" r:id="rId99"/>
    <p:sldId id="799" r:id="rId100"/>
    <p:sldId id="800" r:id="rId101"/>
    <p:sldId id="801" r:id="rId102"/>
    <p:sldId id="862" r:id="rId103"/>
    <p:sldId id="863" r:id="rId104"/>
    <p:sldId id="865" r:id="rId105"/>
    <p:sldId id="866" r:id="rId106"/>
    <p:sldId id="867" r:id="rId107"/>
    <p:sldId id="868" r:id="rId108"/>
    <p:sldId id="802" r:id="rId109"/>
    <p:sldId id="857" r:id="rId110"/>
    <p:sldId id="858" r:id="rId111"/>
    <p:sldId id="804" r:id="rId112"/>
    <p:sldId id="860" r:id="rId113"/>
    <p:sldId id="859" r:id="rId114"/>
    <p:sldId id="805" r:id="rId115"/>
    <p:sldId id="846" r:id="rId116"/>
    <p:sldId id="847" r:id="rId117"/>
    <p:sldId id="829" r:id="rId118"/>
    <p:sldId id="834" r:id="rId119"/>
    <p:sldId id="831" r:id="rId120"/>
    <p:sldId id="832" r:id="rId121"/>
    <p:sldId id="833" r:id="rId122"/>
    <p:sldId id="835" r:id="rId123"/>
    <p:sldId id="836" r:id="rId124"/>
    <p:sldId id="837" r:id="rId125"/>
    <p:sldId id="840" r:id="rId126"/>
    <p:sldId id="841" r:id="rId127"/>
    <p:sldId id="838" r:id="rId128"/>
    <p:sldId id="839" r:id="rId129"/>
    <p:sldId id="842" r:id="rId130"/>
    <p:sldId id="843" r:id="rId131"/>
    <p:sldId id="821" r:id="rId132"/>
    <p:sldId id="822" r:id="rId133"/>
    <p:sldId id="823" r:id="rId134"/>
    <p:sldId id="849" r:id="rId135"/>
    <p:sldId id="850" r:id="rId136"/>
    <p:sldId id="852" r:id="rId137"/>
    <p:sldId id="853" r:id="rId138"/>
    <p:sldId id="854" r:id="rId139"/>
    <p:sldId id="856" r:id="rId140"/>
    <p:sldId id="580" r:id="rId141"/>
    <p:sldId id="581" r:id="rId1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4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A6A6A6"/>
    <a:srgbClr val="F237E0"/>
    <a:srgbClr val="FD7D00"/>
    <a:srgbClr val="0070C0"/>
    <a:srgbClr val="FF4747"/>
    <a:srgbClr val="D37011"/>
    <a:srgbClr val="5B9BD5"/>
    <a:srgbClr val="FFF2CC"/>
    <a:srgbClr val="F9D4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29" autoAdjust="0"/>
    <p:restoredTop sz="56637" autoAdjust="0"/>
  </p:normalViewPr>
  <p:slideViewPr>
    <p:cSldViewPr snapToGrid="0">
      <p:cViewPr>
        <p:scale>
          <a:sx n="75" d="100"/>
          <a:sy n="75" d="100"/>
        </p:scale>
        <p:origin x="2142" y="426"/>
      </p:cViewPr>
      <p:guideLst>
        <p:guide orient="horz" pos="2640"/>
        <p:guide pos="3816"/>
      </p:guideLst>
    </p:cSldViewPr>
  </p:slideViewPr>
  <p:outlineViewPr>
    <p:cViewPr>
      <p:scale>
        <a:sx n="33" d="100"/>
        <a:sy n="33" d="100"/>
      </p:scale>
      <p:origin x="0" y="-172"/>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10/16/2023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a:p>
            <a:endParaRPr lang="en-US" dirty="0"/>
          </a:p>
          <a:p>
            <a:r>
              <a:rPr lang="en-US" dirty="0"/>
              <a:t>Over the next hour I'm going to take you on a guided tour of ten different authentication and authorization techniques. </a:t>
            </a:r>
          </a:p>
          <a:p>
            <a:endParaRPr lang="en-US" dirty="0"/>
          </a:p>
          <a:p>
            <a:r>
              <a:rPr lang="en-US" dirty="0"/>
              <a:t>At the conclusion of that hour, assuming you stay awake, you'll leave this room with a basic understanding of how those techniques work and when to use them.</a:t>
            </a: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63686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like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there are mature libraries that make it easy to implement without touching too much XML.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SAML is worth knowing about because it is still very widely used in single-sign-in scenarios, especially in enterprise use cases where it supports some complex scenarios that JWT doesn't. </a:t>
            </a: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use or log into.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23313694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doesn't have an authenticated session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234612366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200449506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this to work, both the Service Provider and Identity Provider must use the same value to identify a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Microsoft says that Alice's email address is alice@outlook.com, then the service provider needs to be able to link alice@outlook.com to some record in their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Generally this means that if you're using SAML for SSO, you need to make sure that those identifier values are kept consistent between the two systems.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232611788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Some of my clients require MFA for security and regulatory compliance reasons, but building multiple authentication systems can be expensive. I'd rather my teams focus elsewhere.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With SAML we can push the authentication off to a third party that can implement whatever multi-layered security protocols are needed.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assume there's this website called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that competes with Shutterfly and offers custom holiday cards using your pictures.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TTF, as we'll call them, is very user friendly because they will pull pictures directly from your Facebook account so that you don't have to upload separate copies of your photos to their app.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Fairly standard use case, right?</a:t>
            </a: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302022009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naïve way to do this is for Alice to give her Facebook credentials directly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so that…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they can access her Facebook data using her credentials.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TTF would be making an </a:t>
            </a:r>
            <a:r>
              <a:rPr lang="en-US" sz="1200" b="1" i="0" kern="1200" dirty="0">
                <a:solidFill>
                  <a:schemeClr val="tx1"/>
                </a:solidFill>
                <a:effectLst/>
                <a:latin typeface="+mn-lt"/>
                <a:ea typeface="+mn-ea"/>
                <a:cs typeface="+mn-cs"/>
              </a:rPr>
              <a:t>authenticated request</a:t>
            </a:r>
            <a:r>
              <a:rPr lang="en-US" sz="1200" b="0" i="0" kern="1200" dirty="0">
                <a:solidFill>
                  <a:schemeClr val="tx1"/>
                </a:solidFill>
                <a:effectLst/>
                <a:latin typeface="+mn-lt"/>
                <a:ea typeface="+mn-ea"/>
                <a:cs typeface="+mn-cs"/>
              </a:rPr>
              <a:t> to Facebook; as far as Facebook can tell, it is </a:t>
            </a:r>
            <a:r>
              <a:rPr lang="en-US" sz="1200" b="1" i="0" kern="1200" dirty="0">
                <a:solidFill>
                  <a:schemeClr val="tx1"/>
                </a:solidFill>
                <a:effectLst/>
                <a:latin typeface="+mn-lt"/>
                <a:ea typeface="+mn-ea"/>
                <a:cs typeface="+mn-cs"/>
              </a:rPr>
              <a:t>Alice</a:t>
            </a:r>
            <a:r>
              <a:rPr lang="en-US" sz="1200" b="0" i="0" kern="1200" dirty="0">
                <a:solidFill>
                  <a:schemeClr val="tx1"/>
                </a:solidFill>
                <a:effectLst/>
                <a:latin typeface="+mn-lt"/>
                <a:ea typeface="+mn-ea"/>
                <a:cs typeface="+mn-cs"/>
              </a:rPr>
              <a:t> on the other end of the request, not this photo site.</a:t>
            </a: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2077677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TTF </a:t>
            </a:r>
            <a:r>
              <a:rPr lang="en-US" sz="1200" b="0" i="1" kern="1200" dirty="0">
                <a:solidFill>
                  <a:schemeClr val="tx1"/>
                </a:solidFill>
                <a:effectLst/>
                <a:latin typeface="+mn-lt"/>
                <a:ea typeface="+mn-ea"/>
                <a:cs typeface="+mn-cs"/>
              </a:rPr>
              <a:t>isn't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They now have her primary Facebook password and can do all sorts of bad things.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why we don't want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making an </a:t>
            </a:r>
            <a:r>
              <a:rPr lang="en-US" sz="1200" b="1" i="0" kern="1200" dirty="0">
                <a:solidFill>
                  <a:schemeClr val="tx1"/>
                </a:solidFill>
                <a:effectLst/>
                <a:latin typeface="+mn-lt"/>
                <a:ea typeface="+mn-ea"/>
                <a:cs typeface="+mn-cs"/>
              </a:rPr>
              <a:t>authenticated request</a:t>
            </a:r>
            <a:r>
              <a:rPr lang="en-US" sz="1200" b="0" i="0" kern="1200" dirty="0">
                <a:solidFill>
                  <a:schemeClr val="tx1"/>
                </a:solidFill>
                <a:effectLst/>
                <a:latin typeface="+mn-lt"/>
                <a:ea typeface="+mn-ea"/>
                <a:cs typeface="+mn-cs"/>
              </a:rPr>
              <a:t> as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53961591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addresses that scenario by providing a system for </a:t>
            </a:r>
            <a:r>
              <a:rPr lang="en-US" sz="1200" b="1" i="0" kern="1200" dirty="0">
                <a:solidFill>
                  <a:schemeClr val="tx1"/>
                </a:solidFill>
                <a:effectLst/>
                <a:latin typeface="+mn-lt"/>
                <a:ea typeface="+mn-ea"/>
                <a:cs typeface="+mn-cs"/>
              </a:rPr>
              <a:t>delegating</a:t>
            </a:r>
            <a:r>
              <a:rPr lang="en-US" sz="1200" b="0" i="0" kern="1200" dirty="0">
                <a:solidFill>
                  <a:schemeClr val="tx1"/>
                </a:solidFill>
                <a:effectLst/>
                <a:latin typeface="+mn-lt"/>
                <a:ea typeface="+mn-ea"/>
                <a:cs typeface="+mn-cs"/>
              </a:rPr>
              <a:t> </a:t>
            </a:r>
            <a:r>
              <a:rPr lang="en-US" sz="1200" b="1" i="0" u="sng" kern="1200" dirty="0">
                <a:solidFill>
                  <a:schemeClr val="tx1"/>
                </a:solidFill>
                <a:effectLst/>
                <a:latin typeface="+mn-lt"/>
                <a:ea typeface="+mn-ea"/>
                <a:cs typeface="+mn-cs"/>
              </a:rPr>
              <a:t>authorization</a:t>
            </a:r>
            <a:r>
              <a:rPr lang="en-US" sz="1200" b="1" i="0" kern="1200" dirty="0">
                <a:solidFill>
                  <a:schemeClr val="tx1"/>
                </a:solidFill>
                <a:effectLst/>
                <a:latin typeface="+mn-lt"/>
                <a:ea typeface="+mn-ea"/>
                <a:cs typeface="+mn-cs"/>
              </a:rPr>
              <a:t> to a third party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Basically, Alice authenticates into Facebook, which is where her data is stored, and tells them that TTF is allowed to </a:t>
            </a:r>
            <a:r>
              <a:rPr lang="en-US" sz="1200" b="0" i="1" kern="1200" dirty="0">
                <a:solidFill>
                  <a:schemeClr val="tx1"/>
                </a:solidFill>
                <a:effectLst/>
                <a:latin typeface="+mn-lt"/>
                <a:ea typeface="+mn-ea"/>
                <a:cs typeface="+mn-cs"/>
              </a:rPr>
              <a:t>view </a:t>
            </a:r>
            <a:r>
              <a:rPr lang="en-US" sz="1200" b="0" i="0" kern="1200" dirty="0">
                <a:solidFill>
                  <a:schemeClr val="tx1"/>
                </a:solidFill>
                <a:effectLst/>
                <a:latin typeface="+mn-lt"/>
                <a:ea typeface="+mn-ea"/>
                <a:cs typeface="+mn-cs"/>
              </a:rPr>
              <a:t>her pictures, but can't do anything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420385151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You’ve all seen this before, where you get redirected to Facebook or Google or whatever and get a message like this right?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94013020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logs into TTF, which now makes an </a:t>
            </a:r>
            <a:r>
              <a:rPr lang="en-US" sz="1200" b="1" i="0" kern="1200" dirty="0">
                <a:solidFill>
                  <a:schemeClr val="tx1"/>
                </a:solidFill>
                <a:effectLst/>
                <a:latin typeface="+mn-lt"/>
                <a:ea typeface="+mn-ea"/>
                <a:cs typeface="+mn-cs"/>
              </a:rPr>
              <a:t>authorized</a:t>
            </a:r>
            <a:r>
              <a:rPr lang="en-US" sz="1200" b="0" i="0" kern="1200" dirty="0">
                <a:solidFill>
                  <a:schemeClr val="tx1"/>
                </a:solidFill>
                <a:effectLst/>
                <a:latin typeface="+mn-lt"/>
                <a:ea typeface="+mn-ea"/>
                <a:cs typeface="+mn-cs"/>
              </a:rPr>
              <a:t> request to FB's APIs to get her data.</a:t>
            </a: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225376919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Facebook can separate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from the </a:t>
            </a:r>
            <a:r>
              <a:rPr lang="en-US" sz="1200" b="0" i="1" kern="1200" dirty="0">
                <a:solidFill>
                  <a:schemeClr val="tx1"/>
                </a:solidFill>
                <a:effectLst/>
                <a:latin typeface="+mn-lt"/>
                <a:ea typeface="+mn-ea"/>
                <a:cs typeface="+mn-cs"/>
              </a:rPr>
              <a:t>permissions </a:t>
            </a:r>
            <a:r>
              <a:rPr lang="en-US" sz="1200" b="0" i="0" kern="1200" dirty="0">
                <a:solidFill>
                  <a:schemeClr val="tx1"/>
                </a:solidFill>
                <a:effectLst/>
                <a:latin typeface="+mn-lt"/>
                <a:ea typeface="+mn-ea"/>
                <a:cs typeface="+mn-cs"/>
              </a:rPr>
              <a:t>granted to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gets to make her fancy greeting cards while keeping her account data safe. Win-win.</a:t>
            </a: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375391662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two different versions of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They solve the same problem, but they use two different approaches.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1.0 uses signed requests, which is very secure because the client and server know who they are communicating with and that their messages aren't being changed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However, signing requests can be complex because the server and client have to perform the process exactly the same. In practice this can be difficult to get right.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other drawback to 1.0 is that it is really only designed for web-based clients. This whole intermediate redirect thing is very specific to how browsers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51477030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 was designed in an attempt to simplify things.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gets rid of the signed requests in favor of bearer tokens, which are much easier to implement, and it also provides more support for enterprise and non-web clients.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 wrote the first version of this talk there was still a lot of debate in the industry around which version to use. As far as I can tell these days, version 2 has largely won out, presumably because of ease of use.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Just keep in mind that if you're working on highly sensitive systems then the extra complexity around signed requests might be worth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104826767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a key distinction that I want to make, but it will make more sense if we go through that OAuth process in a little more detail first.</a:t>
            </a: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63869127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goes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to make a greeting card using her pictures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doesn't recognize her, so they send back a 302 redirect to Facebook's OAuth endpoint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65698927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URL which contains parameters identifying the service provider as TTF, the scope that's being requested, and where to redirect if the authorization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Facebook uses that information to display the authorization screen to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agrees that she wants to give TTF read access to her photos, so she approves the authorization.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35518738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Facebook generates an access token, appends it to the redirect URL that was part of the authorization request, and sends a 302 redirect back to Alice's browser.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249064681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that redirect and returns to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but this time her request includes the OAuth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accepts that token and lets Alice access their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269871050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TTF then passes that access token to Facebook whenever it needs Alice's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API call is both </a:t>
            </a:r>
            <a:r>
              <a:rPr lang="en-US" sz="1200" b="1" i="0" kern="1200" dirty="0">
                <a:solidFill>
                  <a:schemeClr val="tx1"/>
                </a:solidFill>
                <a:effectLst/>
                <a:latin typeface="+mn-lt"/>
                <a:ea typeface="+mn-ea"/>
                <a:cs typeface="+mn-cs"/>
              </a:rPr>
              <a:t>authenticated AND authorized</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authenticated because Facebook knows it's TTF, not Alice, that's making the request, and it's authorized because Facebook knows that Alice has delegated access to her data to TTF. </a:t>
            </a: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417012327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about Alice's interaction with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have an access token for Alice's FB data, but is Alice </a:t>
            </a:r>
            <a:r>
              <a:rPr lang="en-US" sz="1200" b="1" i="0" kern="1200" dirty="0">
                <a:solidFill>
                  <a:schemeClr val="tx1"/>
                </a:solidFill>
                <a:effectLst/>
                <a:latin typeface="+mn-lt"/>
                <a:ea typeface="+mn-ea"/>
                <a:cs typeface="+mn-cs"/>
              </a:rPr>
              <a:t>authenticated</a:t>
            </a:r>
            <a:r>
              <a:rPr lang="en-US" sz="1200" b="0" i="0" kern="1200" dirty="0">
                <a:solidFill>
                  <a:schemeClr val="tx1"/>
                </a:solidFill>
                <a:effectLst/>
                <a:latin typeface="+mn-lt"/>
                <a:ea typeface="+mn-ea"/>
                <a:cs typeface="+mn-cs"/>
              </a:rPr>
              <a:t> to TTF?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Can they be sure that it really is Alice on the other end of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answer is NO.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NOT an authentication protocol, and shouldn't be used as one. It allows Alice to delegate access to her data, but </a:t>
            </a:r>
            <a:r>
              <a:rPr lang="en-US" sz="1200" b="0" i="1" kern="1200" dirty="0">
                <a:solidFill>
                  <a:schemeClr val="tx1"/>
                </a:solidFill>
                <a:effectLst/>
                <a:latin typeface="+mn-lt"/>
                <a:ea typeface="+mn-ea"/>
                <a:cs typeface="+mn-cs"/>
              </a:rPr>
              <a:t>doesn't </a:t>
            </a:r>
            <a:r>
              <a:rPr lang="en-US" sz="1200" b="0" i="0" kern="1200" dirty="0">
                <a:solidFill>
                  <a:schemeClr val="tx1"/>
                </a:solidFill>
                <a:effectLst/>
                <a:latin typeface="+mn-lt"/>
                <a:ea typeface="+mn-ea"/>
                <a:cs typeface="+mn-cs"/>
              </a:rPr>
              <a:t>allow anyone to actually </a:t>
            </a:r>
            <a:r>
              <a:rPr lang="en-US" sz="1200" b="0" i="1" kern="1200" dirty="0">
                <a:solidFill>
                  <a:schemeClr val="tx1"/>
                </a:solidFill>
                <a:effectLst/>
                <a:latin typeface="+mn-lt"/>
                <a:ea typeface="+mn-ea"/>
                <a:cs typeface="+mn-cs"/>
              </a:rPr>
              <a:t>log in as Alice </a:t>
            </a:r>
            <a:r>
              <a:rPr lang="en-US" sz="1200" b="0" i="0" kern="1200" dirty="0">
                <a:solidFill>
                  <a:schemeClr val="tx1"/>
                </a:solidFill>
                <a:effectLst/>
                <a:latin typeface="+mn-lt"/>
                <a:ea typeface="+mn-ea"/>
                <a:cs typeface="+mn-cs"/>
              </a:rPr>
              <a:t>to any website.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403589532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whole point of authentication is to </a:t>
            </a:r>
            <a:r>
              <a:rPr lang="en-US" sz="1200" b="1" i="0" kern="1200" dirty="0">
                <a:solidFill>
                  <a:schemeClr val="tx1"/>
                </a:solidFill>
                <a:effectLst/>
                <a:latin typeface="+mn-lt"/>
                <a:ea typeface="+mn-ea"/>
                <a:cs typeface="+mn-cs"/>
              </a:rPr>
              <a:t>securely associate a request to an identity</a:t>
            </a:r>
            <a:r>
              <a:rPr lang="en-US" sz="1200" b="0" i="0" kern="1200" dirty="0">
                <a:solidFill>
                  <a:schemeClr val="tx1"/>
                </a:solidFill>
                <a:effectLst/>
                <a:latin typeface="+mn-lt"/>
                <a:ea typeface="+mn-ea"/>
                <a:cs typeface="+mn-cs"/>
              </a:rPr>
              <a:t>, but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don't tell the client anything about user identity.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is something that the client can use to get data, but the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token itself is a black box. Clients can't extract any data from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And if the token can't tell us anything about user identity, it can't serve as proof of authentication.</a:t>
            </a:r>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263136088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that access token allowed TTF to call an API that returned the FB identity associated with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TTF calls that API… </a:t>
            </a: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passes it </a:t>
            </a:r>
            <a:r>
              <a:rPr lang="en-US" sz="1200" b="1" i="0" kern="1200" dirty="0">
                <a:solidFill>
                  <a:schemeClr val="tx1"/>
                </a:solidFill>
                <a:effectLst/>
                <a:latin typeface="+mn-lt"/>
                <a:ea typeface="+mn-ea"/>
                <a:cs typeface="+mn-cs"/>
              </a:rPr>
              <a:t>Alice's access token</a:t>
            </a:r>
            <a:r>
              <a:rPr lang="en-US" sz="1200" b="0" i="0" kern="1200" dirty="0">
                <a:solidFill>
                  <a:schemeClr val="tx1"/>
                </a:solidFill>
                <a:effectLst/>
                <a:latin typeface="+mn-lt"/>
                <a:ea typeface="+mn-ea"/>
                <a:cs typeface="+mn-cs"/>
              </a:rPr>
              <a:t>, and gets Alice's email address back in response.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TTF then checks its local user database and finds an account with the same email. </a:t>
            </a:r>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Can TTF give that user access to Alice's account?</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216774209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answer again is no, because the access tokens do not support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Before I explain that, note that nothing is wrong </a:t>
            </a:r>
            <a:r>
              <a:rPr lang="en-US" sz="1200" b="0" i="1" kern="1200" dirty="0">
                <a:solidFill>
                  <a:schemeClr val="tx1"/>
                </a:solidFill>
                <a:effectLst/>
                <a:latin typeface="+mn-lt"/>
                <a:ea typeface="+mn-ea"/>
                <a:cs typeface="+mn-cs"/>
              </a:rPr>
              <a:t>so far, </a:t>
            </a:r>
            <a:r>
              <a:rPr lang="en-US" sz="1200" b="0" i="0" kern="1200" dirty="0">
                <a:solidFill>
                  <a:schemeClr val="tx1"/>
                </a:solidFill>
                <a:effectLst/>
                <a:latin typeface="+mn-lt"/>
                <a:ea typeface="+mn-ea"/>
                <a:cs typeface="+mn-cs"/>
              </a:rPr>
              <a:t>because it really is Alice on the other end of the request. </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364394269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there's no </a:t>
            </a:r>
            <a:r>
              <a:rPr lang="en-US" sz="1200" b="0" i="1" kern="1200" dirty="0">
                <a:solidFill>
                  <a:schemeClr val="tx1"/>
                </a:solidFill>
                <a:effectLst/>
                <a:latin typeface="+mn-lt"/>
                <a:ea typeface="+mn-ea"/>
                <a:cs typeface="+mn-cs"/>
              </a:rPr>
              <a:t>guarantee</a:t>
            </a:r>
            <a:r>
              <a:rPr lang="en-US" sz="1200" b="0" i="0" kern="1200" dirty="0">
                <a:solidFill>
                  <a:schemeClr val="tx1"/>
                </a:solidFill>
                <a:effectLst/>
                <a:latin typeface="+mn-lt"/>
                <a:ea typeface="+mn-ea"/>
                <a:cs typeface="+mn-cs"/>
              </a:rPr>
              <a:t> that it's Alice.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let's assume that Alice has already gone through the OAuth flow and has been redirected back to TTF with her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again,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isn't trustworthy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140218226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they turn around and make a request against SuperSecretStuff.com, which also supports Facebook OAuth. The actual content stored at Super Secret doesn't matter, but it's definitely more sensitive than some Facebook photos.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This initial request doesn't contain an access token, so Super Secret Stuff starts the OAuth flow by returning a 302 redirect to Facebook's OAuth page.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instead of actually going through the Facebook authorization process,</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t>
            </a:r>
            <a:r>
              <a:rPr lang="en-US" sz="1200" b="1" i="0" kern="1200" dirty="0">
                <a:solidFill>
                  <a:schemeClr val="tx1"/>
                </a:solidFill>
                <a:effectLst/>
                <a:latin typeface="+mn-lt"/>
                <a:ea typeface="+mn-ea"/>
                <a:cs typeface="+mn-cs"/>
              </a:rPr>
              <a:t>reuses</a:t>
            </a:r>
            <a:r>
              <a:rPr lang="en-US" sz="1200" b="0" i="0" kern="1200" dirty="0">
                <a:solidFill>
                  <a:schemeClr val="tx1"/>
                </a:solidFill>
                <a:effectLst/>
                <a:latin typeface="+mn-lt"/>
                <a:ea typeface="+mn-ea"/>
                <a:cs typeface="+mn-cs"/>
              </a:rPr>
              <a:t> the access token they got from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96252194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TTF </a:t>
            </a:r>
            <a:r>
              <a:rPr lang="en-US" sz="1200" b="1" i="0" kern="1200" dirty="0">
                <a:solidFill>
                  <a:schemeClr val="tx1"/>
                </a:solidFill>
                <a:effectLst/>
                <a:latin typeface="+mn-lt"/>
                <a:ea typeface="+mn-ea"/>
                <a:cs typeface="+mn-cs"/>
              </a:rPr>
              <a:t>reuses the access token they got from Alice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a result, when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uses that token</a:t>
            </a:r>
            <a:r>
              <a:rPr lang="en-US" sz="1200" b="0" i="0" kern="1200" dirty="0">
                <a:solidFill>
                  <a:schemeClr val="tx1"/>
                </a:solidFill>
                <a:effectLst/>
                <a:latin typeface="+mn-lt"/>
                <a:ea typeface="+mn-ea"/>
                <a:cs typeface="+mn-cs"/>
              </a:rPr>
              <a:t> to call that Facebook API, it returns Alice's email address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Alice has an account at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using the same email address as her Facebook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3690778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when they tell you who they are.</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so that we can differentiate between Alice and someone just </a:t>
            </a:r>
            <a:r>
              <a:rPr lang="en-US" sz="1200" b="0" i="1" kern="1200" baseline="0" dirty="0">
                <a:solidFill>
                  <a:schemeClr val="tx1"/>
                </a:solidFill>
                <a:effectLst/>
                <a:latin typeface="+mn-lt"/>
                <a:ea typeface="+mn-ea"/>
                <a:cs typeface="+mn-cs"/>
              </a:rPr>
              <a:t>claiming to be </a:t>
            </a:r>
            <a:r>
              <a:rPr lang="en-US" sz="1200" b="0" i="0" kern="1200" baseline="0" dirty="0">
                <a:solidFill>
                  <a:schemeClr val="tx1"/>
                </a:solidFill>
                <a:effectLst/>
                <a:latin typeface="+mn-lt"/>
                <a:ea typeface="+mn-ea"/>
                <a:cs typeface="+mn-cs"/>
              </a:rPr>
              <a:t>Alice.</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uses the result of that API to </a:t>
            </a:r>
            <a:r>
              <a:rPr lang="en-US" sz="1200" b="1" i="0" kern="1200" dirty="0">
                <a:solidFill>
                  <a:schemeClr val="tx1"/>
                </a:solidFill>
                <a:effectLst/>
                <a:latin typeface="+mn-lt"/>
                <a:ea typeface="+mn-ea"/>
                <a:cs typeface="+mn-cs"/>
              </a:rPr>
              <a:t>authenticate</a:t>
            </a:r>
            <a:r>
              <a:rPr lang="en-US" sz="1200" b="0" i="0" kern="1200" dirty="0">
                <a:solidFill>
                  <a:schemeClr val="tx1"/>
                </a:solidFill>
                <a:effectLst/>
                <a:latin typeface="+mn-lt"/>
                <a:ea typeface="+mn-ea"/>
                <a:cs typeface="+mn-cs"/>
              </a:rPr>
              <a:t> Alice, then they have actually given </a:t>
            </a:r>
            <a:r>
              <a:rPr lang="en-US" sz="1200" b="1" i="0" kern="1200" dirty="0">
                <a:solidFill>
                  <a:schemeClr val="tx1"/>
                </a:solidFill>
                <a:effectLst/>
                <a:latin typeface="+mn-lt"/>
                <a:ea typeface="+mn-ea"/>
                <a:cs typeface="+mn-cs"/>
              </a:rPr>
              <a:t>Totally </a:t>
            </a:r>
            <a:r>
              <a:rPr lang="en-US" sz="1200" b="1" i="0" kern="1200" dirty="0" err="1">
                <a:solidFill>
                  <a:schemeClr val="tx1"/>
                </a:solidFill>
                <a:effectLst/>
                <a:latin typeface="+mn-lt"/>
                <a:ea typeface="+mn-ea"/>
                <a:cs typeface="+mn-cs"/>
              </a:rPr>
              <a:t>Trustyworthy</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access to Alice's account at </a:t>
            </a:r>
            <a:r>
              <a:rPr lang="en-US" sz="1200" b="1"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Neither of these two sites has any more access to her </a:t>
            </a:r>
            <a:r>
              <a:rPr lang="en-US" sz="1200" b="0" i="1" kern="1200" dirty="0">
                <a:solidFill>
                  <a:schemeClr val="tx1"/>
                </a:solidFill>
                <a:effectLst/>
                <a:latin typeface="+mn-lt"/>
                <a:ea typeface="+mn-ea"/>
                <a:cs typeface="+mn-cs"/>
              </a:rPr>
              <a:t>Facebook data</a:t>
            </a:r>
            <a:r>
              <a:rPr lang="en-US" sz="1200" b="0" i="0" kern="1200" dirty="0">
                <a:solidFill>
                  <a:schemeClr val="tx1"/>
                </a:solidFill>
                <a:effectLst/>
                <a:latin typeface="+mn-lt"/>
                <a:ea typeface="+mn-ea"/>
                <a:cs typeface="+mn-cs"/>
              </a:rPr>
              <a:t> than she originally authorized, but by </a:t>
            </a:r>
            <a:r>
              <a:rPr lang="en-US" sz="1200" b="0" i="1" kern="1200" dirty="0">
                <a:solidFill>
                  <a:schemeClr val="tx1"/>
                </a:solidFill>
                <a:effectLst/>
                <a:latin typeface="+mn-lt"/>
                <a:ea typeface="+mn-ea"/>
                <a:cs typeface="+mn-cs"/>
              </a:rPr>
              <a:t>misusing the access token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has failed to secure her data on </a:t>
            </a:r>
            <a:r>
              <a:rPr lang="en-US" sz="1200" b="0" i="1" kern="1200" dirty="0">
                <a:solidFill>
                  <a:schemeClr val="tx1"/>
                </a:solidFill>
                <a:effectLst/>
                <a:latin typeface="+mn-lt"/>
                <a:ea typeface="+mn-ea"/>
                <a:cs typeface="+mn-cs"/>
              </a:rPr>
              <a:t>their </a:t>
            </a:r>
            <a:r>
              <a:rPr lang="en-US" sz="1200" b="0" i="0" kern="1200" dirty="0">
                <a:solidFill>
                  <a:schemeClr val="tx1"/>
                </a:solidFill>
                <a:effectLst/>
                <a:latin typeface="+mn-lt"/>
                <a:ea typeface="+mn-ea"/>
                <a:cs typeface="+mn-cs"/>
              </a:rPr>
              <a:t>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322763467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happens because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 not have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 problem with bearer tokens in general;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had no way to know that they were being given a reused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why you can't rely on an access token as proof of authentication, even if you can trade that token for information about the identity that authorized it.</a:t>
            </a: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132588241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solve this problem, the access token would need to include some additional stuff.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would need to indicate which client they were granted TO, and which identity granted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access token provided those things, then Totally Trustworthy Fotos could have used it to authenticate Alice, but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would have been able to reject it and keep her data safe. </a:t>
            </a: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235235872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that's the basic concept behind OpenID Connect.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are a black box; clients can't get any data out of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ID Connect extends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2.0 and adds </a:t>
            </a:r>
            <a:r>
              <a:rPr lang="en-US" sz="1200" b="1" i="0" kern="1200" dirty="0">
                <a:solidFill>
                  <a:schemeClr val="tx1"/>
                </a:solidFill>
                <a:effectLst/>
                <a:latin typeface="+mn-lt"/>
                <a:ea typeface="+mn-ea"/>
                <a:cs typeface="+mn-cs"/>
              </a:rPr>
              <a:t>extra tokens</a:t>
            </a:r>
            <a:r>
              <a:rPr lang="en-US" sz="1200" b="0" i="0" kern="1200" dirty="0">
                <a:solidFill>
                  <a:schemeClr val="tx1"/>
                </a:solidFill>
                <a:effectLst/>
                <a:latin typeface="+mn-lt"/>
                <a:ea typeface="+mn-ea"/>
                <a:cs typeface="+mn-cs"/>
              </a:rPr>
              <a:t> that have a well-known format so the client CAN extract audience restrictions and identity claims directly from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for </a:t>
            </a:r>
            <a:r>
              <a:rPr lang="en-US" sz="1200" b="1" i="0" kern="1200" dirty="0">
                <a:solidFill>
                  <a:schemeClr val="tx1"/>
                </a:solidFill>
                <a:effectLst/>
                <a:latin typeface="+mn-lt"/>
                <a:ea typeface="+mn-ea"/>
                <a:cs typeface="+mn-cs"/>
              </a:rPr>
              <a:t>authorization only</a:t>
            </a:r>
            <a:r>
              <a:rPr lang="en-US" sz="1200" b="0" i="0" kern="1200" dirty="0">
                <a:solidFill>
                  <a:schemeClr val="tx1"/>
                </a:solidFill>
                <a:effectLst/>
                <a:latin typeface="+mn-lt"/>
                <a:ea typeface="+mn-ea"/>
                <a:cs typeface="+mn-cs"/>
              </a:rPr>
              <a:t>. If you need authentication too, then you should use OpenID Connect.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6950535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the Authenticator Apps work as well.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apps are typically used in </a:t>
            </a:r>
            <a:r>
              <a:rPr lang="en-US" sz="1200" b="1" i="0" kern="1200" dirty="0">
                <a:solidFill>
                  <a:schemeClr val="tx1"/>
                </a:solidFill>
                <a:effectLst/>
                <a:latin typeface="+mn-lt"/>
                <a:ea typeface="+mn-ea"/>
                <a:cs typeface="+mn-cs"/>
              </a:rPr>
              <a:t>addition to</a:t>
            </a:r>
            <a:r>
              <a:rPr lang="en-US" sz="1200" b="0" i="0" kern="1200" dirty="0">
                <a:solidFill>
                  <a:schemeClr val="tx1"/>
                </a:solidFill>
                <a:effectLst/>
                <a:latin typeface="+mn-lt"/>
                <a:ea typeface="+mn-ea"/>
                <a:cs typeface="+mn-cs"/>
              </a:rPr>
              <a:t> one of these other forms of authentication and they are easier to implement them then you might think.</a:t>
            </a: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65846658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I'm sure most of you have seen this sort of thing before. You log into some system using your password and then you have to open this app, retrieve the 6-digit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random, secret key and stores it on her account, similar to an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the website then…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displays a QR code that Alice can scan to set up her authenticator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authenticator app on her phone recognizes this URI and adds an entry for Alice at this website.</a:t>
            </a:r>
          </a:p>
        </p:txBody>
      </p:sp>
      <p:sp>
        <p:nvSpPr>
          <p:cNvPr id="4" name="Slide Number Placeholder 3"/>
          <p:cNvSpPr>
            <a:spLocks noGrp="1"/>
          </p:cNvSpPr>
          <p:nvPr>
            <p:ph type="sldNum" sz="quarter" idx="10"/>
          </p:nvPr>
        </p:nvSpPr>
        <p:spPr/>
        <p:txBody>
          <a:bodyPr/>
          <a:lstStyle/>
          <a:p>
            <a:fld id="{89029652-62E7-43D6-83B5-097D7B7AA5D8}" type="slidenum">
              <a:rPr lang="en-US" smtClean="0"/>
              <a:t>137</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future, to validate the authentication code, both the authenticator app AND the server run Alice's secret key plus sliding time window into the TOTP algorithm. This generates a multi-digit code that Alice types into a web 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concept as signing a request; if both the client and the server come up with the same result, that means they calculated it using the same secret key, and that acts as proof of identity.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that makes TOTP different from API keys is that the TOTP algorithm defines these sliding time windows so that the authentication code resets every 30 seconds or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increases security, but it can also cause problems if your server and your client don't agree on the current time. If the clock on your server is slow, for instance, you'll have a lot of trouble getting this to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138</a:t>
            </a:fld>
            <a:endParaRPr lang="en-US"/>
          </a:p>
        </p:txBody>
      </p:sp>
    </p:spTree>
    <p:extLst>
      <p:ext uri="{BB962C8B-B14F-4D97-AF65-F5344CB8AC3E}">
        <p14:creationId xmlns:p14="http://schemas.microsoft.com/office/powerpoint/2010/main" val="122374583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139</a:t>
            </a:fld>
            <a:endParaRPr lang="en-US"/>
          </a:p>
        </p:txBody>
      </p:sp>
    </p:spTree>
    <p:extLst>
      <p:ext uri="{BB962C8B-B14F-4D97-AF65-F5344CB8AC3E}">
        <p14:creationId xmlns:p14="http://schemas.microsoft.com/office/powerpoint/2010/main" val="3063098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1" kern="1200" baseline="0" dirty="0">
                <a:solidFill>
                  <a:schemeClr val="tx1"/>
                </a:solidFill>
                <a:effectLst/>
                <a:latin typeface="+mn-lt"/>
                <a:ea typeface="+mn-ea"/>
                <a:cs typeface="+mn-cs"/>
              </a:rPr>
              <a:t>Something you know, something you have, and something you are</a:t>
            </a:r>
            <a:r>
              <a:rPr lang="en-US" sz="1200" b="0" kern="1200" baseline="0" dirty="0">
                <a:solidFill>
                  <a:schemeClr val="tx1"/>
                </a:solidFill>
                <a:effectLst/>
                <a:latin typeface="+mn-lt"/>
                <a:ea typeface="+mn-ea"/>
                <a:cs typeface="+mn-cs"/>
              </a:rPr>
              <a: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Cognito</a:t>
            </a:r>
          </a:p>
          <a:p>
            <a:pPr marL="171450" indent="-171450">
              <a:buFontTx/>
              <a:buChar char="-"/>
            </a:pPr>
            <a:r>
              <a:rPr lang="en-US" sz="1200" kern="1200" dirty="0">
                <a:solidFill>
                  <a:schemeClr val="tx1"/>
                </a:solidFill>
                <a:effectLst/>
                <a:latin typeface="+mn-lt"/>
                <a:ea typeface="+mn-ea"/>
                <a:cs typeface="+mn-cs"/>
              </a:rPr>
              <a:t>Built on OAuth 2</a:t>
            </a: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endParaRPr lang="en-US" sz="1200" kern="1200" dirty="0">
              <a:solidFill>
                <a:schemeClr val="tx1"/>
              </a:solidFill>
              <a:effectLst/>
              <a:latin typeface="+mn-lt"/>
              <a:ea typeface="+mn-ea"/>
              <a:cs typeface="+mn-cs"/>
            </a:endParaRPr>
          </a:p>
          <a:p>
            <a:pPr marL="0" indent="0">
              <a:buFontTx/>
              <a:buNone/>
            </a:pP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oATH</a:t>
            </a:r>
            <a:r>
              <a:rPr lang="en-US" sz="1200" kern="1200" dirty="0">
                <a:solidFill>
                  <a:schemeClr val="tx1"/>
                </a:solidFill>
                <a:effectLst/>
                <a:latin typeface="+mn-lt"/>
                <a:ea typeface="+mn-ea"/>
                <a:cs typeface="+mn-cs"/>
              </a:rPr>
              <a:t> authorizes Devices, APIs, Servers and Apps with Access Tokens rather than credentials"</a:t>
            </a:r>
          </a:p>
          <a:p>
            <a:pPr marL="0" indent="0">
              <a:buFontTx/>
              <a:buNone/>
            </a:pPr>
            <a:endParaRPr lang="en-US" sz="1200" kern="1200" dirty="0">
              <a:solidFill>
                <a:schemeClr val="tx1"/>
              </a:solidFill>
              <a:effectLst/>
              <a:latin typeface="+mn-lt"/>
              <a:ea typeface="+mn-ea"/>
              <a:cs typeface="+mn-cs"/>
            </a:endParaRPr>
          </a:p>
          <a:p>
            <a:pPr marL="0" indent="0">
              <a:buFontTx/>
              <a:buNone/>
            </a:pPr>
            <a:endParaRPr lang="en-US" sz="1200" kern="1200" dirty="0">
              <a:solidFill>
                <a:schemeClr val="tx1"/>
              </a:solidFill>
              <a:effectLst/>
              <a:latin typeface="+mn-lt"/>
              <a:ea typeface="+mn-ea"/>
              <a:cs typeface="+mn-cs"/>
            </a:endParaRPr>
          </a:p>
          <a:p>
            <a:pPr marL="0" indent="0">
              <a:buFontTx/>
              <a:buNone/>
            </a:pPr>
            <a:r>
              <a:rPr lang="en-US" sz="1200" kern="1200" dirty="0">
                <a:solidFill>
                  <a:schemeClr val="tx1"/>
                </a:solidFill>
                <a:effectLst/>
                <a:latin typeface="+mn-lt"/>
                <a:ea typeface="+mn-ea"/>
                <a:cs typeface="+mn-cs"/>
              </a:rPr>
              <a:t>OIDC = Open ID Connect</a:t>
            </a:r>
          </a:p>
          <a:p>
            <a:pPr marL="0" indent="0">
              <a:buFontTx/>
              <a:buNone/>
            </a:pPr>
            <a:endParaRPr lang="en-US" sz="1200" kern="1200" dirty="0">
              <a:solidFill>
                <a:schemeClr val="tx1"/>
              </a:solidFill>
              <a:effectLst/>
              <a:latin typeface="+mn-lt"/>
              <a:ea typeface="+mn-ea"/>
              <a:cs typeface="+mn-cs"/>
            </a:endParaRPr>
          </a:p>
          <a:p>
            <a:pPr marL="0" indent="0">
              <a:buFontTx/>
              <a:buNone/>
            </a:pP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OAuth2 = broad spec for auth</a:t>
            </a:r>
          </a:p>
          <a:p>
            <a:pPr marL="0" indent="0">
              <a:buFontTx/>
              <a:buNone/>
            </a:pPr>
            <a:r>
              <a:rPr lang="en-US" sz="1200" kern="1200" dirty="0">
                <a:solidFill>
                  <a:schemeClr val="tx1"/>
                </a:solidFill>
                <a:effectLst/>
                <a:latin typeface="+mn-lt"/>
                <a:ea typeface="+mn-ea"/>
                <a:cs typeface="+mn-cs"/>
              </a:rPr>
              <a:t>OIDC = detailed spec for identity</a:t>
            </a:r>
          </a:p>
          <a:p>
            <a:pPr marL="0" indent="0">
              <a:buFontTx/>
              <a:buNone/>
            </a:pPr>
            <a:endParaRPr lang="en-US" sz="1200" kern="1200" dirty="0">
              <a:solidFill>
                <a:schemeClr val="tx1"/>
              </a:solidFill>
              <a:effectLst/>
              <a:latin typeface="+mn-lt"/>
              <a:ea typeface="+mn-ea"/>
              <a:cs typeface="+mn-cs"/>
            </a:endParaRPr>
          </a:p>
          <a:p>
            <a:pPr marL="0" indent="0">
              <a:buFontTx/>
              <a:buNone/>
            </a:pPr>
            <a:r>
              <a:rPr lang="en-US" sz="1200" kern="1200" dirty="0">
                <a:solidFill>
                  <a:schemeClr val="tx1"/>
                </a:solidFill>
                <a:effectLst/>
                <a:latin typeface="+mn-lt"/>
                <a:ea typeface="+mn-ea"/>
                <a:cs typeface="+mn-cs"/>
              </a:rPr>
              <a:t>Cognito </a:t>
            </a:r>
          </a:p>
        </p:txBody>
      </p:sp>
      <p:sp>
        <p:nvSpPr>
          <p:cNvPr id="4" name="Slide Number Placeholder 3"/>
          <p:cNvSpPr>
            <a:spLocks noGrp="1"/>
          </p:cNvSpPr>
          <p:nvPr>
            <p:ph type="sldNum" sz="quarter" idx="10"/>
          </p:nvPr>
        </p:nvSpPr>
        <p:spPr/>
        <p:txBody>
          <a:bodyPr/>
          <a:lstStyle/>
          <a:p>
            <a:fld id="{89029652-62E7-43D6-83B5-097D7B7AA5D8}" type="slidenum">
              <a:rPr lang="en-US" smtClean="0"/>
              <a:t>140</a:t>
            </a:fld>
            <a:endParaRPr lang="en-US"/>
          </a:p>
        </p:txBody>
      </p:sp>
    </p:spTree>
    <p:extLst>
      <p:ext uri="{BB962C8B-B14F-4D97-AF65-F5344CB8AC3E}">
        <p14:creationId xmlns:p14="http://schemas.microsoft.com/office/powerpoint/2010/main" val="35538315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Passwords are a good example of "something you know".</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Both parties know Alice's password, and that knowledge can be used as an authentication factor.</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267051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Keycards and authenticator apps are examples of something you have.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These are given to or set up for specific users, so being in possession of that thing can be another authentication factor.</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2103348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And biometrics are an example of something you are, such as fingerprints or retinal scans.</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These things are unique to a single human, so they can also be used as an authentication factor.</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4085687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Today we’re going to talk about the first two factors.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I’m not going to cover biometrics, but once you understand how the first two work you’ll have everything you need to understand biometrics too.</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3582845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you know how they work, but I still want to talk about them because they </a:t>
            </a:r>
            <a:r>
              <a:rPr lang="en-US" sz="1200" b="0" i="0" kern="1200" dirty="0">
                <a:solidFill>
                  <a:schemeClr val="tx1"/>
                </a:solidFill>
                <a:effectLst/>
                <a:latin typeface="+mn-lt"/>
                <a:ea typeface="+mn-ea"/>
                <a:cs typeface="+mn-cs"/>
              </a:rPr>
              <a:t>demonstrate </a:t>
            </a:r>
            <a:r>
              <a:rPr lang="en-US" sz="1200" b="1" i="0" kern="1200" dirty="0">
                <a:solidFill>
                  <a:schemeClr val="tx1"/>
                </a:solidFill>
                <a:effectLst/>
                <a:latin typeface="+mn-lt"/>
                <a:ea typeface="+mn-ea"/>
                <a:cs typeface="+mn-cs"/>
              </a:rPr>
              <a:t>two fundamental concepts</a:t>
            </a:r>
            <a:r>
              <a:rPr lang="en-US" sz="1200" b="0" i="0" kern="1200" dirty="0">
                <a:solidFill>
                  <a:schemeClr val="tx1"/>
                </a:solidFill>
                <a:effectLst/>
                <a:latin typeface="+mn-lt"/>
                <a:ea typeface="+mn-ea"/>
                <a:cs typeface="+mn-cs"/>
              </a:rPr>
              <a:t> that will help you understand the other options.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698726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journey begins with a confession. A few years ago, I made a huge rookie mistake.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was writing a feature and I wanted a piece of JavaScript to make an API call back to my server. The server needed to know </a:t>
            </a:r>
            <a:r>
              <a:rPr lang="en-US" sz="1200" i="1" kern="1200" dirty="0">
                <a:solidFill>
                  <a:schemeClr val="tx1"/>
                </a:solidFill>
                <a:effectLst/>
                <a:latin typeface="+mn-lt"/>
                <a:ea typeface="+mn-ea"/>
                <a:cs typeface="+mn-cs"/>
              </a:rPr>
              <a:t>who </a:t>
            </a:r>
            <a:r>
              <a:rPr lang="en-US" sz="1200" i="0" kern="1200" dirty="0">
                <a:solidFill>
                  <a:schemeClr val="tx1"/>
                </a:solidFill>
                <a:effectLst/>
                <a:latin typeface="+mn-lt"/>
                <a:ea typeface="+mn-ea"/>
                <a:cs typeface="+mn-cs"/>
              </a:rPr>
              <a:t>was making that request, and I didn't know how to tell it.</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 did a web search for “how to authenticate</a:t>
            </a:r>
            <a:r>
              <a:rPr lang="en-US" sz="1200" kern="1200" baseline="0" dirty="0">
                <a:solidFill>
                  <a:schemeClr val="tx1"/>
                </a:solidFill>
                <a:effectLst/>
                <a:latin typeface="+mn-lt"/>
                <a:ea typeface="+mn-ea"/>
                <a:cs typeface="+mn-cs"/>
              </a:rPr>
              <a:t> an API” a</a:t>
            </a:r>
            <a:r>
              <a:rPr lang="en-US" sz="1200" kern="1200" dirty="0">
                <a:solidFill>
                  <a:schemeClr val="tx1"/>
                </a:solidFill>
                <a:effectLst/>
                <a:latin typeface="+mn-lt"/>
                <a:ea typeface="+mn-ea"/>
                <a:cs typeface="+mn-cs"/>
              </a:rPr>
              <a:t>nd I found a </a:t>
            </a:r>
            <a:r>
              <a:rPr lang="en-US" sz="1200" b="1" kern="1200" dirty="0">
                <a:solidFill>
                  <a:schemeClr val="tx1"/>
                </a:solidFill>
                <a:effectLst/>
                <a:latin typeface="+mn-lt"/>
                <a:ea typeface="+mn-ea"/>
                <a:cs typeface="+mn-cs"/>
              </a:rPr>
              <a:t>pretty confusing mess: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Bearer</a:t>
            </a:r>
            <a:r>
              <a:rPr lang="en-US" sz="1200" b="0" kern="1200" baseline="0" dirty="0">
                <a:solidFill>
                  <a:schemeClr val="tx1"/>
                </a:solidFill>
                <a:effectLst/>
                <a:latin typeface="+mn-lt"/>
                <a:ea typeface="+mn-ea"/>
                <a:cs typeface="+mn-cs"/>
              </a:rPr>
              <a:t> tokens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Federated identity systems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Cryptographic hash functions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Two different versions of this thing called </a:t>
            </a:r>
            <a:r>
              <a:rPr lang="en-US" sz="1200" b="0" kern="1200" baseline="0" dirty="0" err="1">
                <a:solidFill>
                  <a:schemeClr val="tx1"/>
                </a:solidFill>
                <a:effectLst/>
                <a:latin typeface="+mn-lt"/>
                <a:ea typeface="+mn-ea"/>
                <a:cs typeface="+mn-cs"/>
              </a:rPr>
              <a:t>Oauth</a:t>
            </a:r>
            <a:r>
              <a:rPr lang="en-US" sz="1200" b="0" kern="1200" baseline="0" dirty="0">
                <a:solidFill>
                  <a:schemeClr val="tx1"/>
                </a:solidFill>
                <a:effectLst/>
                <a:latin typeface="+mn-lt"/>
                <a:ea typeface="+mn-ea"/>
                <a:cs typeface="+mn-cs"/>
              </a:rPr>
              <a:t> </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A new standard called JSON web tokens that looked easy, but some security people were calling a huge mistake</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totally confusing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included in the form post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which means it's sent out over the wire…</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1458338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wire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happens to be working from her local coffee shop's free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you use HTTPS on your login forms…</a:t>
            </a: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then the password gets </a:t>
            </a:r>
            <a:r>
              <a:rPr lang="en-US" sz="1200" b="1" kern="1200" dirty="0">
                <a:solidFill>
                  <a:schemeClr val="tx1"/>
                </a:solidFill>
                <a:effectLst/>
                <a:latin typeface="+mn-lt"/>
                <a:ea typeface="+mn-ea"/>
                <a:cs typeface="+mn-cs"/>
              </a:rPr>
              <a:t>encrypted</a:t>
            </a:r>
            <a:r>
              <a:rPr lang="en-US" sz="1200" b="0" kern="1200" dirty="0">
                <a:solidFill>
                  <a:schemeClr val="tx1"/>
                </a:solidFill>
                <a:effectLst/>
                <a:latin typeface="+mn-lt"/>
                <a:ea typeface="+mn-ea"/>
                <a:cs typeface="+mn-cs"/>
              </a:rPr>
              <a:t> before being sent out over the wire…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3356853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makes it look like gibberish to anyone that's eavesdropping on the connection.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8793370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the whole point; it has to travel over the internet as gibberish, but the web server on the other end needs to turn it back into the original text to validate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2057595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what happens on the server when we validate that login request.</a:t>
            </a: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simplest thing we could do is to throw our passwords into our user database as plain text.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it would be easy to validate a login request.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web app would stick the user's plain text password directly into a database query and look for a matching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we're storing those passwords as text, then we are NOT providing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and any attacker that gets access to the database file gets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passwords in plain text. That's very bad.</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apply encryption here as well, storing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then it would still be easy to verify the login.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The web app would encrypt the user-submitted password and then…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…query for the encrypted text instead of the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9776414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reasons not to do this, however.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first is that </a:t>
            </a:r>
            <a:r>
              <a:rPr lang="en-US" sz="1200" b="1" kern="1200" dirty="0">
                <a:solidFill>
                  <a:schemeClr val="tx1"/>
                </a:solidFill>
                <a:effectLst/>
                <a:latin typeface="+mn-lt"/>
                <a:ea typeface="+mn-ea"/>
                <a:cs typeface="+mn-cs"/>
              </a:rPr>
              <a:t>we</a:t>
            </a:r>
            <a:r>
              <a:rPr lang="en-US" sz="1200" b="0" kern="1200" dirty="0">
                <a:solidFill>
                  <a:schemeClr val="tx1"/>
                </a:solidFill>
                <a:effectLst/>
                <a:latin typeface="+mn-lt"/>
                <a:ea typeface="+mn-ea"/>
                <a:cs typeface="+mn-cs"/>
              </a:rPr>
              <a:t> have no legitimate need to ever </a:t>
            </a:r>
            <a:r>
              <a:rPr lang="en-US" sz="1200" b="0" i="1" kern="1200" dirty="0">
                <a:solidFill>
                  <a:schemeClr val="tx1"/>
                </a:solidFill>
                <a:effectLst/>
                <a:latin typeface="+mn-lt"/>
                <a:ea typeface="+mn-ea"/>
                <a:cs typeface="+mn-cs"/>
              </a:rPr>
              <a:t>decrypt </a:t>
            </a:r>
            <a:r>
              <a:rPr lang="en-US" sz="1200" b="0" i="0" kern="1200" dirty="0">
                <a:solidFill>
                  <a:schemeClr val="tx1"/>
                </a:solidFill>
                <a:effectLst/>
                <a:latin typeface="+mn-lt"/>
                <a:ea typeface="+mn-ea"/>
                <a:cs typeface="+mn-cs"/>
              </a:rPr>
              <a:t>that value into </a:t>
            </a:r>
            <a:r>
              <a:rPr lang="en-US" sz="1200" b="0" kern="1200" dirty="0">
                <a:solidFill>
                  <a:schemeClr val="tx1"/>
                </a:solidFill>
                <a:effectLst/>
                <a:latin typeface="+mn-lt"/>
                <a:ea typeface="+mn-ea"/>
                <a:cs typeface="+mn-cs"/>
              </a:rPr>
              <a:t>Alice's </a:t>
            </a:r>
            <a:r>
              <a:rPr lang="en-US" sz="1200" b="0" i="1" kern="1200" dirty="0">
                <a:solidFill>
                  <a:schemeClr val="tx1"/>
                </a:solidFill>
                <a:effectLst/>
                <a:latin typeface="+mn-lt"/>
                <a:ea typeface="+mn-ea"/>
                <a:cs typeface="+mn-cs"/>
              </a:rPr>
              <a:t>actual</a:t>
            </a:r>
            <a:r>
              <a:rPr lang="en-US" sz="1200" b="0" kern="1200" dirty="0">
                <a:solidFill>
                  <a:schemeClr val="tx1"/>
                </a:solidFill>
                <a:effectLst/>
                <a:latin typeface="+mn-lt"/>
                <a:ea typeface="+mn-ea"/>
                <a:cs typeface="+mn-cs"/>
              </a:rPr>
              <a:t> password. We DO need some way of VALIDATING she entered the right password, but otherwise we have no need to know what the actual characters are.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Secondly, if our website </a:t>
            </a:r>
            <a:r>
              <a:rPr lang="en-US" sz="1200" b="0" i="1" kern="1200" dirty="0">
                <a:solidFill>
                  <a:schemeClr val="tx1"/>
                </a:solidFill>
                <a:effectLst/>
                <a:latin typeface="+mn-lt"/>
                <a:ea typeface="+mn-ea"/>
                <a:cs typeface="+mn-cs"/>
              </a:rPr>
              <a:t>is able to </a:t>
            </a:r>
            <a:r>
              <a:rPr lang="en-US" sz="1200" b="0" i="0" kern="1200" dirty="0">
                <a:solidFill>
                  <a:schemeClr val="tx1"/>
                </a:solidFill>
                <a:effectLst/>
                <a:latin typeface="+mn-lt"/>
                <a:ea typeface="+mn-ea"/>
                <a:cs typeface="+mn-cs"/>
              </a:rPr>
              <a:t>decrypt the password, that's a weakness that a bad guy could exploit.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if a bad guy gains access to our web server, he might be able to run some code that decrypts those values into their plain text passwords.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That wouldn't be an </a:t>
            </a:r>
            <a:r>
              <a:rPr lang="en-US" sz="1200" b="0" i="1" kern="1200" dirty="0">
                <a:solidFill>
                  <a:schemeClr val="tx1"/>
                </a:solidFill>
                <a:effectLst/>
                <a:latin typeface="+mn-lt"/>
                <a:ea typeface="+mn-ea"/>
                <a:cs typeface="+mn-cs"/>
              </a:rPr>
              <a:t>easy </a:t>
            </a:r>
            <a:r>
              <a:rPr lang="en-US" sz="1200" b="0" i="0" kern="1200" dirty="0">
                <a:solidFill>
                  <a:schemeClr val="tx1"/>
                </a:solidFill>
                <a:effectLst/>
                <a:latin typeface="+mn-lt"/>
                <a:ea typeface="+mn-ea"/>
                <a:cs typeface="+mn-cs"/>
              </a:rPr>
              <a:t>exploit, but it's still an unnecessary risk.</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16940517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To address those issues we can use </a:t>
            </a:r>
            <a:r>
              <a:rPr lang="en-US" sz="1200" b="1" kern="1200" dirty="0">
                <a:solidFill>
                  <a:schemeClr val="tx1"/>
                </a:solidFill>
                <a:effectLst/>
                <a:latin typeface="+mn-lt"/>
                <a:ea typeface="+mn-ea"/>
                <a:cs typeface="+mn-cs"/>
              </a:rPr>
              <a:t>hashing functions</a:t>
            </a:r>
            <a:r>
              <a:rPr lang="en-US" sz="1200" b="0" kern="1200" dirty="0">
                <a:solidFill>
                  <a:schemeClr val="tx1"/>
                </a:solidFill>
                <a:effectLst/>
                <a:latin typeface="+mn-lt"/>
                <a:ea typeface="+mn-ea"/>
                <a:cs typeface="+mn-cs"/>
              </a:rPr>
              <a:t>, which are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1122310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all of the complex terminology into simple explanations so that the next time that you need to choose an authentication strategy, you can make an educated decision and not a rookie mistake.</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key difference is that while encryption can be reversed, hashing a value is a one-way trip; the hash </a:t>
            </a:r>
            <a:r>
              <a:rPr lang="en-US" sz="1200" b="0" i="1" kern="1200" dirty="0">
                <a:solidFill>
                  <a:schemeClr val="tx1"/>
                </a:solidFill>
                <a:effectLst/>
                <a:latin typeface="+mn-lt"/>
                <a:ea typeface="+mn-ea"/>
                <a:cs typeface="+mn-cs"/>
              </a:rPr>
              <a:t>cannot</a:t>
            </a:r>
            <a:r>
              <a:rPr lang="en-US" sz="1200" b="0" kern="1200" dirty="0">
                <a:solidFill>
                  <a:schemeClr val="tx1"/>
                </a:solidFill>
                <a:effectLst/>
                <a:latin typeface="+mn-lt"/>
                <a:ea typeface="+mn-ea"/>
                <a:cs typeface="+mn-cs"/>
              </a:rPr>
              <a:t> be reversed into its original string.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1173724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Additionally, hash functions convert every unique input to a single, deterministic, unique output.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No two passwords, put through the same hashing function, will generate the same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2626782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That's why the standard advice is to store a </a:t>
            </a:r>
            <a:r>
              <a:rPr lang="en-US" sz="1200" b="1" kern="1200" dirty="0">
                <a:solidFill>
                  <a:schemeClr val="tx1"/>
                </a:solidFill>
                <a:effectLst/>
                <a:latin typeface="+mn-lt"/>
                <a:ea typeface="+mn-ea"/>
                <a:cs typeface="+mn-cs"/>
              </a:rPr>
              <a:t>hash of the password</a:t>
            </a:r>
            <a:r>
              <a:rPr lang="en-US" sz="1200" b="0" kern="1200" dirty="0">
                <a:solidFill>
                  <a:schemeClr val="tx1"/>
                </a:solidFill>
                <a:effectLst/>
                <a:latin typeface="+mn-lt"/>
                <a:ea typeface="+mn-ea"/>
                <a:cs typeface="+mn-cs"/>
              </a:rPr>
              <a:t> in the user database, not the password itself.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17397422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When the web server receives the login request, it hashes the plaintext password submitted by the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 and then searches the database for that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the same steps as if the password were encrypted, but…</a:t>
            </a:r>
          </a:p>
          <a:p>
            <a:pPr marL="0" indent="0">
              <a:buFont typeface="Arial" panose="020B0604020202020204" pitchFamily="34" charset="0"/>
              <a:buNone/>
            </a:pPr>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since hash values cannot be reversed, it's much harder for an attacker to extract the actual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I’m over-simplifying things a little bit, and you should do some additional reading about salt and rainbow tables and stuff like that, but 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7907882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covers how we authenticate the login form post itself, but what about the requests made afterwards?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After logging in, Alice submits her request for /foo/42. By itself, this request doesn't tell us anything about the identity making 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 do we link it to the identity established during her prior authentication step?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 are primarily three ways of doing that.</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2616389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an interactive website, the most common approach is for the server to keep track of authenticated sessions. Each time a user logs in it creates a new session, and it sends the ID of that session back to the browser as a cookie.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browser automatically resubmits that cookie on subsequent requests, and that allows the server to associate each request with the same session.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really nice because it happens automatically; your web framework handles everything for you. </a:t>
            </a: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11399870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cookies, we can also send credentials through HTTP headers, which we'll talk about in just a minute.</a:t>
            </a: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1302055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 third option is to use X509 Client Certificates.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These certificates are basically like "reverse TLS".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To use TLS, you install a certificate </a:t>
            </a:r>
            <a:r>
              <a:rPr lang="en-US" sz="1200" b="0" u="sng" kern="1200" dirty="0">
                <a:solidFill>
                  <a:schemeClr val="tx1"/>
                </a:solidFill>
                <a:effectLst/>
                <a:latin typeface="+mn-lt"/>
                <a:ea typeface="+mn-ea"/>
                <a:cs typeface="+mn-cs"/>
              </a:rPr>
              <a:t>on the server</a:t>
            </a:r>
            <a:r>
              <a:rPr lang="en-US" sz="1200" b="0" u="none" kern="1200" dirty="0">
                <a:solidFill>
                  <a:schemeClr val="tx1"/>
                </a:solidFill>
                <a:effectLst/>
                <a:latin typeface="+mn-lt"/>
                <a:ea typeface="+mn-ea"/>
                <a:cs typeface="+mn-cs"/>
              </a:rPr>
              <a:t> and it tells the client that the server is who it claims to be. It's the foundation for your browser knowing it's actually talking to your bank, and not some bad guy website </a:t>
            </a:r>
            <a:r>
              <a:rPr lang="en-US" sz="1200" b="0" i="1" u="none" kern="1200" dirty="0">
                <a:solidFill>
                  <a:schemeClr val="tx1"/>
                </a:solidFill>
                <a:effectLst/>
                <a:latin typeface="+mn-lt"/>
                <a:ea typeface="+mn-ea"/>
                <a:cs typeface="+mn-cs"/>
              </a:rPr>
              <a:t>pretending </a:t>
            </a:r>
            <a:r>
              <a:rPr lang="en-US" sz="1200" b="0" i="0" u="none" kern="1200" dirty="0">
                <a:solidFill>
                  <a:schemeClr val="tx1"/>
                </a:solidFill>
                <a:effectLst/>
                <a:latin typeface="+mn-lt"/>
                <a:ea typeface="+mn-ea"/>
                <a:cs typeface="+mn-cs"/>
              </a:rPr>
              <a:t>to be your bank.</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1" i="0" u="none" kern="1200" dirty="0">
                <a:solidFill>
                  <a:schemeClr val="tx1"/>
                </a:solidFill>
                <a:effectLst/>
                <a:latin typeface="+mn-lt"/>
                <a:ea typeface="+mn-ea"/>
                <a:cs typeface="+mn-cs"/>
              </a:rPr>
              <a:t>(click)</a:t>
            </a: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Client certificates are installed </a:t>
            </a:r>
            <a:r>
              <a:rPr lang="en-US" sz="1200" b="0" i="1" u="none" kern="1200" dirty="0">
                <a:solidFill>
                  <a:schemeClr val="tx1"/>
                </a:solidFill>
                <a:effectLst/>
                <a:latin typeface="+mn-lt"/>
                <a:ea typeface="+mn-ea"/>
                <a:cs typeface="+mn-cs"/>
              </a:rPr>
              <a:t>on the browser</a:t>
            </a:r>
            <a:r>
              <a:rPr lang="en-US" sz="1200" b="0" i="0" u="none" kern="1200" dirty="0">
                <a:solidFill>
                  <a:schemeClr val="tx1"/>
                </a:solidFill>
                <a:effectLst/>
                <a:latin typeface="+mn-lt"/>
                <a:ea typeface="+mn-ea"/>
                <a:cs typeface="+mn-cs"/>
              </a:rPr>
              <a:t>, and they tell the server that the client is who they claim to be.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4638994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Client Certificates are a really nice option if you're developing for a private network or something, where your users can obtain and install those certificates.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doesn't really work on the public internet though, so we're not going to talk about it much here.</a:t>
            </a: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6084488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Passwords and session cookies work fine when there's a user sitting at the other end of an interactive session.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what about computer-to-computer communication, like when one web app needs to call an API endpoint on another web app?</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redirect to a login screen, because there's no one there to interact with it!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Also, I want to be clear about what this session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OAuth 1 and 2, how to sign a request using HMAC, or how to use JSON Web Tokens to replace server-side sessions, you may not get a lot out of this.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t>
            </a:r>
            <a:r>
              <a:rPr lang="en-US" sz="1200" i="1" kern="1200" dirty="0">
                <a:solidFill>
                  <a:schemeClr val="tx1"/>
                </a:solidFill>
                <a:effectLst/>
                <a:latin typeface="+mn-lt"/>
                <a:ea typeface="+mn-ea"/>
                <a:cs typeface="+mn-cs"/>
              </a:rPr>
              <a:t>don't </a:t>
            </a:r>
            <a:r>
              <a:rPr lang="en-US" sz="1200" i="0" kern="1200" dirty="0">
                <a:solidFill>
                  <a:schemeClr val="tx1"/>
                </a:solidFill>
                <a:effectLst/>
                <a:latin typeface="+mn-lt"/>
                <a:ea typeface="+mn-ea"/>
                <a:cs typeface="+mn-cs"/>
              </a:rPr>
              <a:t>know those things, then this talk is for you!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 this situation, we can use something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that describes how to send credentials via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To follow the Basic Auth standard, 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scheme is "Basic".</a:t>
            </a: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11984396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To follow the Basic Auth standard, 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There are multiple schemes, but this is what it looks like for Basic Auth.</a:t>
            </a: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7827206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When the scheme is "Basic", then by definition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in the format of "</a:t>
            </a:r>
            <a:r>
              <a:rPr lang="en-US" sz="1200" b="0" kern="1200" dirty="0" err="1">
                <a:solidFill>
                  <a:schemeClr val="tx1"/>
                </a:solidFill>
                <a:effectLst/>
                <a:latin typeface="+mn-lt"/>
                <a:ea typeface="+mn-ea"/>
                <a:cs typeface="+mn-cs"/>
              </a:rPr>
              <a:t>username:password</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When the scheme is "Basic", then by definition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in the format of "</a:t>
            </a:r>
            <a:r>
              <a:rPr lang="en-US" sz="1200" b="0" kern="1200" dirty="0" err="1">
                <a:solidFill>
                  <a:schemeClr val="tx1"/>
                </a:solidFill>
                <a:effectLst/>
                <a:latin typeface="+mn-lt"/>
                <a:ea typeface="+mn-ea"/>
                <a:cs typeface="+mn-cs"/>
              </a:rPr>
              <a:t>username:password</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9312196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how it works.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make an authenticated request, the client concatenates those credentials together and Base64 encodes that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encoding process results in some string of gibberish, which…</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35231403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is sent in the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 my image here I truncated the value for aesthetic purposes. In reality, the full encoded value is sent.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29646858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key thing to remember is that encoding </a:t>
            </a:r>
            <a:r>
              <a:rPr lang="en-US" sz="1200" b="1" kern="1200" dirty="0">
                <a:solidFill>
                  <a:schemeClr val="tx1"/>
                </a:solidFill>
                <a:effectLst/>
                <a:latin typeface="+mn-lt"/>
                <a:ea typeface="+mn-ea"/>
                <a:cs typeface="+mn-cs"/>
              </a:rPr>
              <a:t>isn’t encryption</a:t>
            </a:r>
            <a:r>
              <a:rPr lang="en-US" sz="1200" b="0" kern="1200" dirty="0">
                <a:solidFill>
                  <a:schemeClr val="tx1"/>
                </a:solidFill>
                <a:effectLst/>
                <a:latin typeface="+mn-lt"/>
                <a:ea typeface="+mn-ea"/>
                <a:cs typeface="+mn-cs"/>
              </a:rPr>
              <a:t> and encoding </a:t>
            </a:r>
            <a:r>
              <a:rPr lang="en-US" sz="1200" b="1" kern="1200" dirty="0">
                <a:solidFill>
                  <a:schemeClr val="tx1"/>
                </a:solidFill>
                <a:effectLst/>
                <a:latin typeface="+mn-lt"/>
                <a:ea typeface="+mn-ea"/>
                <a:cs typeface="+mn-cs"/>
              </a:rPr>
              <a:t>isn't hashing</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Unlike the hashed values we just talked about, this gibberish string is 100% reversible to the plain text credentials, no decryption key required.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Encoding is about making the string </a:t>
            </a:r>
            <a:r>
              <a:rPr lang="en-US" sz="1200" b="0" i="1" kern="1200" dirty="0">
                <a:solidFill>
                  <a:schemeClr val="tx1"/>
                </a:solidFill>
                <a:effectLst/>
                <a:latin typeface="+mn-lt"/>
                <a:ea typeface="+mn-ea"/>
                <a:cs typeface="+mn-cs"/>
              </a:rPr>
              <a:t>easier to transmit</a:t>
            </a:r>
            <a:r>
              <a:rPr lang="en-US" sz="1200" b="0" i="0" kern="1200" dirty="0">
                <a:solidFill>
                  <a:schemeClr val="tx1"/>
                </a:solidFill>
                <a:effectLst/>
                <a:latin typeface="+mn-lt"/>
                <a:ea typeface="+mn-ea"/>
                <a:cs typeface="+mn-cs"/>
              </a:rPr>
              <a:t>, it has nothing to do with actually </a:t>
            </a:r>
            <a:r>
              <a:rPr lang="en-US" sz="1200" b="0" i="1" kern="1200" dirty="0">
                <a:solidFill>
                  <a:schemeClr val="tx1"/>
                </a:solidFill>
                <a:effectLst/>
                <a:latin typeface="+mn-lt"/>
                <a:ea typeface="+mn-ea"/>
                <a:cs typeface="+mn-cs"/>
              </a:rPr>
              <a:t>securing </a:t>
            </a:r>
            <a:r>
              <a:rPr lang="en-US" sz="1200" b="0" i="0" kern="1200" dirty="0">
                <a:solidFill>
                  <a:schemeClr val="tx1"/>
                </a:solidFill>
                <a:effectLst/>
                <a:latin typeface="+mn-lt"/>
                <a:ea typeface="+mn-ea"/>
                <a:cs typeface="+mn-cs"/>
              </a:rPr>
              <a:t>the value.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Therefore, you need to make sure you’re only sending basic authentication over a secure connection. Just like the password form post we talked about, if an attacker can eavesdrop on the network then they can easily steal the credentials.</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38936714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Basic Auth supports some automated scenarios, but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computer-to-computer communication.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7308755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2738999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a:t>
            </a:r>
            <a:r>
              <a:rPr lang="en-US" sz="1200" i="1" kern="1200" dirty="0">
                <a:solidFill>
                  <a:schemeClr val="tx1"/>
                </a:solidFill>
                <a:effectLst/>
                <a:latin typeface="+mn-lt"/>
                <a:ea typeface="+mn-ea"/>
                <a:cs typeface="+mn-cs"/>
              </a:rPr>
              <a:t>how </a:t>
            </a:r>
            <a:r>
              <a:rPr lang="en-US" sz="1200" i="0" kern="1200" dirty="0">
                <a:solidFill>
                  <a:schemeClr val="tx1"/>
                </a:solidFill>
                <a:effectLst/>
                <a:latin typeface="+mn-lt"/>
                <a:ea typeface="+mn-ea"/>
                <a:cs typeface="+mn-cs"/>
              </a:rPr>
              <a:t>to implement any of these things.</a:t>
            </a: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is stuff</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couldn’t tell you what Step 0 was even if I wanted to.</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you forget to use TLS, or if TLS gets cracked like SSL did before it, and an attacker steals that password off of the wire, they have total access to the user's account.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Let’s assume that this /foo/42 endpoint returns some very basic, non-sensitive data. We want to require authentication primarily so that we know who's calling the endpoint, maybe for rate limiting, but the contents returned from the API aren't terribly private.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 would be bad practice to require the </a:t>
            </a:r>
            <a:r>
              <a:rPr lang="en-US" sz="1200" b="1" kern="1200" dirty="0">
                <a:solidFill>
                  <a:schemeClr val="tx1"/>
                </a:solidFill>
                <a:effectLst/>
                <a:latin typeface="+mn-lt"/>
                <a:ea typeface="+mn-ea"/>
                <a:cs typeface="+mn-cs"/>
              </a:rPr>
              <a:t>primary account credential</a:t>
            </a:r>
            <a:r>
              <a:rPr lang="en-US" sz="1200" b="0" kern="1200" dirty="0">
                <a:solidFill>
                  <a:schemeClr val="tx1"/>
                </a:solidFill>
                <a:effectLst/>
                <a:latin typeface="+mn-lt"/>
                <a:ea typeface="+mn-ea"/>
                <a:cs typeface="+mn-cs"/>
              </a:rPr>
              <a:t> in order to access this relatively </a:t>
            </a:r>
            <a:r>
              <a:rPr lang="en-US" sz="1200" b="1" kern="1200" dirty="0">
                <a:solidFill>
                  <a:schemeClr val="tx1"/>
                </a:solidFill>
                <a:effectLst/>
                <a:latin typeface="+mn-lt"/>
                <a:ea typeface="+mn-ea"/>
                <a:cs typeface="+mn-cs"/>
              </a:rPr>
              <a:t>unprivileged info</a:t>
            </a:r>
            <a:r>
              <a:rPr lang="en-US" sz="1200" b="0" kern="1200" dirty="0">
                <a:solidFill>
                  <a:schemeClr val="tx1"/>
                </a:solidFill>
                <a:effectLst/>
                <a:latin typeface="+mn-lt"/>
                <a:ea typeface="+mn-ea"/>
                <a:cs typeface="+mn-cs"/>
              </a:rPr>
              <a:t>, because the risk of losing that credential far outweighs the value of securing the endpoint.</a:t>
            </a: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41996298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full account passwords, consider using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19570576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our app integrations with multiple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party applications.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her account password for all of those integrations, Alice could create separate credentials for each service.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someone hacks one of those integrations, that's all they get access to; they can't use the hacked to credential to access one of the other integrations.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ways to do this. </a:t>
            </a:r>
            <a:r>
              <a:rPr lang="en-US" sz="1200" b="0" i="0" kern="1200" dirty="0">
                <a:solidFill>
                  <a:schemeClr val="tx1"/>
                </a:solidFill>
                <a:effectLst/>
                <a:latin typeface="+mn-lt"/>
                <a:ea typeface="+mn-ea"/>
                <a:cs typeface="+mn-cs"/>
              </a:rPr>
              <a:t>One way is to pass the API key as a </a:t>
            </a:r>
            <a:r>
              <a:rPr lang="en-US" sz="1200" b="1" i="0" kern="1200" dirty="0">
                <a:solidFill>
                  <a:schemeClr val="tx1"/>
                </a:solidFill>
                <a:effectLst/>
                <a:latin typeface="+mn-lt"/>
                <a:ea typeface="+mn-ea"/>
                <a:cs typeface="+mn-cs"/>
              </a:rPr>
              <a:t>bearer token</a:t>
            </a:r>
            <a:r>
              <a:rPr lang="en-US" sz="1200" b="0" i="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are like cash: they aren't restricted in any way, so anyone that presents that token is allowed to use 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like this are passed as </a:t>
            </a:r>
            <a:r>
              <a:rPr lang="en-US" sz="1200" b="1" i="0" kern="1200" dirty="0">
                <a:solidFill>
                  <a:schemeClr val="tx1"/>
                </a:solidFill>
                <a:effectLst/>
                <a:latin typeface="+mn-lt"/>
                <a:ea typeface="+mn-ea"/>
                <a:cs typeface="+mn-cs"/>
              </a:rPr>
              <a:t>plain text </a:t>
            </a:r>
            <a:r>
              <a:rPr lang="en-US" sz="1200" b="0" i="0" kern="1200" dirty="0">
                <a:solidFill>
                  <a:schemeClr val="tx1"/>
                </a:solidFill>
                <a:effectLst/>
                <a:latin typeface="+mn-lt"/>
                <a:ea typeface="+mn-ea"/>
                <a:cs typeface="+mn-cs"/>
              </a:rPr>
              <a:t>so that the server can read the value and validate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21992464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care about internet standards or with interoperability with a wide variety of clients then you might want to look into using the Authorization header with the Bearer scheme.</a:t>
            </a: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15221151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Lots of people also use custom headers for this, such as X-API-Key. That's totally fine too, especially if you're securing APIs for a limited number of clients.</a:t>
            </a: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29558551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format governing what an API Key looks like, but the set of possible values has to be large enough to prevent brute-force attacks. Some sort of GUID is usually a good starting point.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10117028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if you do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1955807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other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plus a hash function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 for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We're still talking about "something you know" authentication factors.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it's ready to make an authenticated request, the client first prepares the "message" that it's going to send to the server. Typically this is the URL it's going to request plus any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or form parameters.</a:t>
            </a: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2230288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However, I </a:t>
            </a:r>
            <a:r>
              <a:rPr lang="en-US" sz="1200" i="1" kern="1200" dirty="0">
                <a:solidFill>
                  <a:schemeClr val="tx1"/>
                </a:solidFill>
                <a:effectLst/>
                <a:latin typeface="+mn-lt"/>
                <a:ea typeface="+mn-ea"/>
                <a:cs typeface="+mn-cs"/>
              </a:rPr>
              <a:t>have </a:t>
            </a:r>
            <a:r>
              <a:rPr lang="en-US" sz="1200" i="0" kern="1200" dirty="0">
                <a:solidFill>
                  <a:schemeClr val="tx1"/>
                </a:solidFill>
                <a:effectLst/>
                <a:latin typeface="+mn-lt"/>
                <a:ea typeface="+mn-ea"/>
                <a:cs typeface="+mn-cs"/>
              </a:rPr>
              <a:t>Googled the crap out of OAuth.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More specifically, I've Googled the crap out of OAuth </a:t>
            </a:r>
            <a:r>
              <a:rPr lang="en-US" sz="1200" kern="1200" dirty="0">
                <a:solidFill>
                  <a:schemeClr val="tx1"/>
                </a:solidFill>
                <a:effectLst/>
                <a:latin typeface="+mn-lt"/>
                <a:ea typeface="+mn-ea"/>
                <a:cs typeface="+mn-cs"/>
              </a:rPr>
              <a:t>and how it compares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message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unique to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client trying to access the same URL for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user will generate a different string because it will be using a different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managed to infiltrate some part of the Internet that this request goes through, and he wants to try and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some aspect of the request </a:t>
            </a:r>
            <a:r>
              <a:rPr lang="en-US" sz="1200" b="0" i="1" kern="1200" dirty="0">
                <a:solidFill>
                  <a:schemeClr val="tx1"/>
                </a:solidFill>
                <a:effectLst/>
                <a:latin typeface="+mn-lt"/>
                <a:ea typeface="+mn-ea"/>
                <a:cs typeface="+mn-cs"/>
              </a:rPr>
              <a:t>before </a:t>
            </a:r>
            <a:r>
              <a:rPr lang="en-US" sz="1200" b="0" i="0" kern="1200" dirty="0">
                <a:solidFill>
                  <a:schemeClr val="tx1"/>
                </a:solidFill>
                <a:effectLst/>
                <a:latin typeface="+mn-lt"/>
                <a:ea typeface="+mn-ea"/>
                <a:cs typeface="+mn-cs"/>
              </a:rPr>
              <a:t>it's received by the target server.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maybe he wants to change one of the parameter values, so that the server gets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submitted.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trying to transfer money to a friend; if an attacker can replace the target account number with his own account number, he could potentially trick the server into sending the money to him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the requests are signed, then this man in the middle attack won't work.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It then </a:t>
            </a:r>
            <a:r>
              <a:rPr lang="en-US" sz="1200" b="1" i="0" kern="1200" dirty="0">
                <a:solidFill>
                  <a:schemeClr val="tx1"/>
                </a:solidFill>
                <a:effectLst/>
                <a:latin typeface="+mn-lt"/>
                <a:ea typeface="+mn-ea"/>
                <a:cs typeface="+mn-cs"/>
              </a:rPr>
              <a:t>re-calculates the signature</a:t>
            </a:r>
            <a:r>
              <a:rPr lang="en-US" sz="1200" b="0" i="0" kern="1200" dirty="0">
                <a:solidFill>
                  <a:schemeClr val="tx1"/>
                </a:solidFill>
                <a:effectLst/>
                <a:latin typeface="+mn-lt"/>
                <a:ea typeface="+mn-ea"/>
                <a:cs typeface="+mn-cs"/>
              </a:rPr>
              <a:t> using the request it received combined with its copy of Alice's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If the request was altered in any way while in transit, then the signatures won't match…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35201244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 server can ignore the request. (pause)</a:t>
            </a: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24572501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DO match, then the server and the client both used Alice's key to hash the exact same request, so the server knows the request came from Alice and wasn't modified in transit. </a:t>
            </a: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22998637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list of topics we'll cover.</a:t>
            </a:r>
          </a:p>
          <a:p>
            <a:endParaRPr lang="en-US"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primary key from your user database, like email address or USER_ID or whatever else uniquely identifies someone in your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works fine, unless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API Keys are often used as </a:t>
            </a:r>
            <a:r>
              <a:rPr lang="en-US" sz="1200" b="0" i="1" kern="1200" dirty="0">
                <a:solidFill>
                  <a:schemeClr val="tx1"/>
                </a:solidFill>
                <a:effectLst/>
                <a:latin typeface="+mn-lt"/>
                <a:ea typeface="+mn-ea"/>
                <a:cs typeface="+mn-cs"/>
              </a:rPr>
              <a:t>usage-specific passwords</a:t>
            </a:r>
            <a:r>
              <a:rPr lang="en-US" sz="1200" b="0" i="0" kern="1200" dirty="0">
                <a:solidFill>
                  <a:schemeClr val="tx1"/>
                </a:solidFill>
                <a:effectLst/>
                <a:latin typeface="+mn-lt"/>
                <a:ea typeface="+mn-ea"/>
                <a:cs typeface="+mn-cs"/>
              </a:rPr>
              <a:t>, so it's very possible that users might end up with multiple keys for the different use cases that apply to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the server needs to loop through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one that validates. That's potentially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issue API Keys as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a public and private portion.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sent in the header as plain text. This value must be unique in the database, so that the server can use it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the foundation of just about everything else we're going to talk about.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so important that it has its own acronym.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authentication code.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hash function, and used to validate a message. </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see this term anywhere, it's referring to this sort of signing process using a shared, private key that is never sent over the wire.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320772558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one key thing to remember: in order to use API Keys, the client must know the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that means that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Alice's key and store it in our user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Some developer for the client application obtains that API key over some secure process. Maybe it's sent via encrypted email, or maybe they download it from our server, whatever.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Point is, some person is responsible for obtaining that API key </a:t>
            </a:r>
            <a:r>
              <a:rPr lang="en-US" sz="1200" b="1" i="0" kern="1200" dirty="0">
                <a:solidFill>
                  <a:schemeClr val="tx1"/>
                </a:solidFill>
                <a:effectLst/>
                <a:latin typeface="+mn-lt"/>
                <a:ea typeface="+mn-ea"/>
                <a:cs typeface="+mn-cs"/>
              </a:rPr>
              <a:t>in advance </a:t>
            </a:r>
            <a:r>
              <a:rPr lang="en-US" sz="1200" b="0" i="0" kern="1200" dirty="0">
                <a:solidFill>
                  <a:schemeClr val="tx1"/>
                </a:solidFill>
                <a:effectLst/>
                <a:latin typeface="+mn-lt"/>
                <a:ea typeface="+mn-ea"/>
                <a:cs typeface="+mn-cs"/>
              </a:rPr>
              <a:t>and then… </a:t>
            </a:r>
          </a:p>
          <a:p>
            <a:pPr marL="0" indent="0">
              <a:buFont typeface="Arial" panose="020B0604020202020204" pitchFamily="34" charset="0"/>
              <a:buNone/>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storing it on that client application</a:t>
            </a:r>
            <a:r>
              <a:rPr lang="en-US" sz="1200" b="0" i="0" kern="1200" dirty="0">
                <a:solidFill>
                  <a:schemeClr val="tx1"/>
                </a:solidFill>
                <a:effectLst/>
                <a:latin typeface="+mn-lt"/>
                <a:ea typeface="+mn-ea"/>
                <a:cs typeface="+mn-cs"/>
              </a:rPr>
              <a:t>, like in a config file or something.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app can then use the key to sign requests or as a bearer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our React app can't make authenticated requests on her behalf.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over TLS and then send the API key back to the browser in the HTTP response, but there just isn't any way for her browser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concepts that you need to keep in mind when securing a system: identity, authentication, and authorization. </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a:t>
            </a:r>
            <a:r>
              <a:rPr lang="en-US" sz="1200" b="0" u="none" kern="1200" dirty="0">
                <a:solidFill>
                  <a:schemeClr val="tx1"/>
                </a:solidFill>
                <a:effectLst/>
                <a:latin typeface="+mn-lt"/>
                <a:ea typeface="+mn-ea"/>
                <a:cs typeface="+mn-cs"/>
              </a:rPr>
              <a:t>…</a:t>
            </a:r>
          </a:p>
          <a:p>
            <a:endParaRPr lang="en-US" sz="1200" b="1" u="none" kern="1200" dirty="0">
              <a:solidFill>
                <a:schemeClr val="tx1"/>
              </a:solidFill>
              <a:effectLst/>
              <a:latin typeface="+mn-lt"/>
              <a:ea typeface="+mn-ea"/>
              <a:cs typeface="+mn-cs"/>
            </a:endParaRPr>
          </a:p>
          <a:p>
            <a:r>
              <a:rPr lang="en-US" sz="1200" b="1" u="none" kern="1200" dirty="0">
                <a:solidFill>
                  <a:schemeClr val="tx1"/>
                </a:solidFill>
                <a:effectLst/>
                <a:latin typeface="+mn-lt"/>
                <a:ea typeface="+mn-ea"/>
                <a:cs typeface="+mn-cs"/>
              </a:rPr>
              <a:t>(next slide) </a:t>
            </a:r>
          </a:p>
          <a:p>
            <a:r>
              <a:rPr lang="en-US" sz="1200" u="none" kern="1200" dirty="0">
                <a:solidFill>
                  <a:schemeClr val="tx1"/>
                </a:solidFill>
                <a:effectLst/>
                <a:latin typeface="+mn-lt"/>
                <a:ea typeface="+mn-ea"/>
                <a:cs typeface="+mn-cs"/>
              </a:rPr>
              <a:t>….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JavaScript is open to inspection by a malicious script</a:t>
            </a:r>
            <a:r>
              <a:rPr lang="en-US" sz="1200" b="0" i="0" kern="1200" dirty="0">
                <a:solidFill>
                  <a:schemeClr val="tx1"/>
                </a:solidFill>
                <a:effectLst/>
                <a:latin typeface="+mn-lt"/>
                <a:ea typeface="+mn-ea"/>
                <a:cs typeface="+mn-cs"/>
              </a:rPr>
              <a:t>, so we cannot make the client aware of Alice's API key without exposing that key to theft.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front end, we need some technique other than API keys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I often refer to them as "JOT tokens", which has the same sort of redundancy as saying "ATM machine", but it sounds nice to my brain so I'm </a:t>
            </a:r>
            <a:r>
              <a:rPr lang="en-US" sz="1200" b="0" i="0" kern="1200" dirty="0" err="1">
                <a:solidFill>
                  <a:schemeClr val="tx1"/>
                </a:solidFill>
                <a:effectLst/>
                <a:latin typeface="+mn-lt"/>
                <a:ea typeface="+mn-ea"/>
                <a:cs typeface="+mn-cs"/>
              </a:rPr>
              <a:t>gonna</a:t>
            </a:r>
            <a:r>
              <a:rPr lang="en-US" sz="1200" b="0" i="0" kern="1200" dirty="0">
                <a:solidFill>
                  <a:schemeClr val="tx1"/>
                </a:solidFill>
                <a:effectLst/>
                <a:latin typeface="+mn-lt"/>
                <a:ea typeface="+mn-ea"/>
                <a:cs typeface="+mn-cs"/>
              </a:rPr>
              <a:t> keep doing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Anyways, here's how they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a JWT scenario, the server has a </a:t>
            </a:r>
            <a:r>
              <a:rPr lang="en-US" sz="1200" b="1" i="0" kern="1200" dirty="0">
                <a:solidFill>
                  <a:schemeClr val="tx1"/>
                </a:solidFill>
                <a:effectLst/>
                <a:latin typeface="+mn-lt"/>
                <a:ea typeface="+mn-ea"/>
                <a:cs typeface="+mn-cs"/>
              </a:rPr>
              <a:t>system-level private key</a:t>
            </a:r>
            <a:r>
              <a:rPr lang="en-US" sz="1200" b="0" i="0" kern="1200" dirty="0">
                <a:solidFill>
                  <a:schemeClr val="tx1"/>
                </a:solidFill>
                <a:effectLst/>
                <a:latin typeface="+mn-lt"/>
                <a:ea typeface="+mn-ea"/>
                <a:cs typeface="+mn-cs"/>
              </a:rPr>
              <a:t> that it keeps to itself. This key is never shared with any clients and is not user-specific; it's a system-level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such as stating the username for the logged-in user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unique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server's key is NOT part of the token. The claims ARE.</a:t>
            </a: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browser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server receives one of those subsequent requests, it re-computes the signature using the claims from the token and its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compares that signature to the signature in the token.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then the server knows that the token was signed by its own private key, so the claims </a:t>
            </a:r>
            <a:r>
              <a:rPr lang="en-US" sz="1200" b="0" i="1" kern="1200" dirty="0">
                <a:solidFill>
                  <a:schemeClr val="tx1"/>
                </a:solidFill>
                <a:effectLst/>
                <a:latin typeface="+mn-lt"/>
                <a:ea typeface="+mn-ea"/>
                <a:cs typeface="+mn-cs"/>
              </a:rPr>
              <a:t>in </a:t>
            </a:r>
            <a:r>
              <a:rPr lang="en-US" sz="1200" b="0" i="0" kern="1200" dirty="0">
                <a:solidFill>
                  <a:schemeClr val="tx1"/>
                </a:solidFill>
                <a:effectLst/>
                <a:latin typeface="+mn-lt"/>
                <a:ea typeface="+mn-ea"/>
                <a:cs typeface="+mn-cs"/>
              </a:rPr>
              <a:t>that token were previously validated by the server itself and were not modified by the client or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Therefore, the server can trust the claims and can safely associate this request with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might recognize this pattern from when we talked about server-side sessions.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server-side sessions, every request contains a cookie containing an ID. That ID is a pointer into some sort of session database that the server is maintaining.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difference is that with JSON Web Tokens, there is no additional "database" of session information; each JWT token is a </a:t>
            </a:r>
            <a:r>
              <a:rPr lang="en-US" sz="1200" b="0" i="1" kern="1200" dirty="0">
                <a:solidFill>
                  <a:schemeClr val="tx1"/>
                </a:solidFill>
                <a:effectLst/>
                <a:latin typeface="+mn-lt"/>
                <a:ea typeface="+mn-ea"/>
                <a:cs typeface="+mn-cs"/>
              </a:rPr>
              <a:t>self-contained set of claims</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73616419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simplest case the claims will simply identify the user attached to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only claim in the token is Alice's user ID, then the token can only be used for Authentication.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need to authorize the request, such as checking Alice's permissions, you'd have to run a query to get that data.</a:t>
            </a: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1995079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 and a request comes in for some URL, like </a:t>
            </a:r>
            <a:r>
              <a:rPr lang="en-US" sz="1200" b="1" kern="1200" baseline="0" dirty="0">
                <a:solidFill>
                  <a:schemeClr val="tx1"/>
                </a:solidFill>
                <a:effectLst/>
                <a:latin typeface="+mn-lt"/>
                <a:ea typeface="+mn-ea"/>
                <a:cs typeface="+mn-cs"/>
              </a:rPr>
              <a:t>/foo/42</a:t>
            </a:r>
            <a:r>
              <a:rPr lang="en-US" sz="1200" b="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501034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Web tokens are interesting though because they can help you with both authentication </a:t>
            </a:r>
            <a:r>
              <a:rPr lang="en-US" sz="1200" b="0" i="1" kern="1200" dirty="0">
                <a:solidFill>
                  <a:schemeClr val="tx1"/>
                </a:solidFill>
                <a:effectLst/>
                <a:latin typeface="+mn-lt"/>
                <a:ea typeface="+mn-ea"/>
                <a:cs typeface="+mn-cs"/>
              </a:rPr>
              <a:t>and authorization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Rather than running a query to see if Alice is an administrator or not, you can include that information </a:t>
            </a:r>
            <a:r>
              <a:rPr lang="en-US" sz="1200" b="0" i="1" kern="1200" dirty="0">
                <a:solidFill>
                  <a:schemeClr val="tx1"/>
                </a:solidFill>
                <a:effectLst/>
                <a:latin typeface="+mn-lt"/>
                <a:ea typeface="+mn-ea"/>
                <a:cs typeface="+mn-cs"/>
              </a:rPr>
              <a:t>as an explicit claim in the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claims are signed by the server's own private key, so they can't be modified by any third party without failing validation; you can include whatever information you want directly in the token.</a:t>
            </a: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187140411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could even include very granular permission information, if that makes sense in your application.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can be very helpful if your system gets a lot of traffic because it can eliminate a bunch of repetitive database lookups during the authentication and authorization processes.</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19454457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one very important trade-off that you need to consider if you want to use JSON Web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 </a:t>
            </a:r>
            <a:r>
              <a:rPr lang="en-US" sz="1200" b="0" i="1" kern="1200" dirty="0">
                <a:solidFill>
                  <a:schemeClr val="tx1"/>
                </a:solidFill>
                <a:effectLst/>
                <a:latin typeface="+mn-lt"/>
                <a:ea typeface="+mn-ea"/>
                <a:cs typeface="+mn-cs"/>
              </a:rPr>
              <a:t>either </a:t>
            </a:r>
            <a:r>
              <a:rPr lang="en-US" sz="1200" b="0" i="0" kern="1200" dirty="0">
                <a:solidFill>
                  <a:schemeClr val="tx1"/>
                </a:solidFill>
                <a:effectLst/>
                <a:latin typeface="+mn-lt"/>
                <a:ea typeface="+mn-ea"/>
                <a:cs typeface="+mn-cs"/>
              </a:rPr>
              <a:t>store sensitive information in the claims, OR you can make the claims visible to your client-side JavaScript code.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can't have both; if you expose the claims to </a:t>
            </a:r>
            <a:r>
              <a:rPr lang="en-US" sz="1200" b="0" i="1" kern="1200" dirty="0">
                <a:solidFill>
                  <a:schemeClr val="tx1"/>
                </a:solidFill>
                <a:effectLst/>
                <a:latin typeface="+mn-lt"/>
                <a:ea typeface="+mn-ea"/>
                <a:cs typeface="+mn-cs"/>
              </a:rPr>
              <a:t>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then they are also exposed to </a:t>
            </a:r>
            <a:r>
              <a:rPr lang="en-US" sz="1200" b="0" i="1" kern="1200" dirty="0">
                <a:solidFill>
                  <a:schemeClr val="tx1"/>
                </a:solidFill>
                <a:effectLst/>
                <a:latin typeface="+mn-lt"/>
                <a:ea typeface="+mn-ea"/>
                <a:cs typeface="+mn-cs"/>
              </a:rPr>
              <a:t>any malicious </a:t>
            </a:r>
            <a:r>
              <a:rPr lang="en-US" sz="1200" b="0" i="1" kern="1200" dirty="0" err="1">
                <a:solidFill>
                  <a:schemeClr val="tx1"/>
                </a:solidFill>
                <a:effectLst/>
                <a:latin typeface="+mn-lt"/>
                <a:ea typeface="+mn-ea"/>
                <a:cs typeface="+mn-cs"/>
              </a:rPr>
              <a:t>javascript</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that happens to be running.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means that if </a:t>
            </a:r>
            <a:r>
              <a:rPr lang="en-US" sz="1200" b="0" i="1" u="sng" kern="1200" dirty="0">
                <a:solidFill>
                  <a:schemeClr val="tx1"/>
                </a:solidFill>
                <a:effectLst/>
                <a:latin typeface="+mn-lt"/>
                <a:ea typeface="+mn-ea"/>
                <a:cs typeface="+mn-cs"/>
              </a:rPr>
              <a:t>your app</a:t>
            </a:r>
            <a:r>
              <a:rPr lang="en-US" sz="1200" b="0" i="0" u="none" kern="1200" dirty="0">
                <a:solidFill>
                  <a:schemeClr val="tx1"/>
                </a:solidFill>
                <a:effectLst/>
                <a:latin typeface="+mn-lt"/>
                <a:ea typeface="+mn-ea"/>
                <a:cs typeface="+mn-cs"/>
              </a:rPr>
              <a:t> can read data from the token, then so can the bad guys.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396453579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practice, there are two places where your JavaScript client can store the token in between requests: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or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store the token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then 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code can access the full token and any of the claims contained within. However,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is susceptible to Cross-Site Scripting attacks, so the token can't contain anything you want to keep secret.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store the token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 however, then that cookie </a:t>
            </a:r>
            <a:r>
              <a:rPr lang="en-US" sz="1200" b="0" i="1" kern="1200" dirty="0">
                <a:solidFill>
                  <a:schemeClr val="tx1"/>
                </a:solidFill>
                <a:effectLst/>
                <a:latin typeface="+mn-lt"/>
                <a:ea typeface="+mn-ea"/>
                <a:cs typeface="+mn-cs"/>
              </a:rPr>
              <a:t>is not visible to JavaScript</a:t>
            </a:r>
            <a:r>
              <a:rPr lang="en-US" sz="1200" b="0" i="0" kern="1200" dirty="0">
                <a:solidFill>
                  <a:schemeClr val="tx1"/>
                </a:solidFill>
                <a:effectLst/>
                <a:latin typeface="+mn-lt"/>
                <a:ea typeface="+mn-ea"/>
                <a:cs typeface="+mn-cs"/>
              </a:rPr>
              <a:t>. That means it's safe from cross-site scripting and can contain sensitive information, but its invisible to 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code.</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244573721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used a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client as an example, but JSON Web Tokens work for server-to-server API calls as well.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can also be used for single-sign-on, at least in simple cases. </a:t>
            </a: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instance, let's say you manage multiple web applications, and they both have access to the same private key. Alice could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authenticate to server 1 with her username and password, which will get her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and pass the same token, which server 2 will validate and be able to trust.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way, Alice has to sign on once, and that authentication will apply to both of these systems.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That's why it's called "single sign 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133142612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word of caution about JWT is that their stateless nature is a double-edged sword.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token is effectively valid for as long as the server can validate its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what if Alice's access level </a:t>
            </a:r>
            <a:r>
              <a:rPr lang="en-US" sz="1200" b="0" i="1" kern="1200" dirty="0">
                <a:solidFill>
                  <a:schemeClr val="tx1"/>
                </a:solidFill>
                <a:effectLst/>
                <a:latin typeface="+mn-lt"/>
                <a:ea typeface="+mn-ea"/>
                <a:cs typeface="+mn-cs"/>
              </a:rPr>
              <a:t>changes</a:t>
            </a:r>
            <a:r>
              <a:rPr lang="en-US" sz="1200" b="0" i="0" kern="1200" dirty="0">
                <a:solidFill>
                  <a:schemeClr val="tx1"/>
                </a:solidFill>
                <a:effectLst/>
                <a:latin typeface="+mn-lt"/>
                <a:ea typeface="+mn-ea"/>
                <a:cs typeface="+mn-cs"/>
              </a:rPr>
              <a:t>? Maybe she had administrative rights when she first authenticated to server 1 and this token was created, but then she won the lottery and quit her job. As a result, her account was terminated, but as long as she submits this token to server 2 it's going to go ahead and give her access.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also means it's very difficult to implement a "sign out from everywhere" type feature, because there's no central repository of exactly </a:t>
            </a:r>
            <a:r>
              <a:rPr lang="en-US" sz="1200" b="0" i="1" kern="1200" dirty="0">
                <a:solidFill>
                  <a:schemeClr val="tx1"/>
                </a:solidFill>
                <a:effectLst/>
                <a:latin typeface="+mn-lt"/>
                <a:ea typeface="+mn-ea"/>
                <a:cs typeface="+mn-cs"/>
              </a:rPr>
              <a:t>where </a:t>
            </a:r>
            <a:r>
              <a:rPr lang="en-US" sz="1200" b="0" i="0" kern="1200" dirty="0">
                <a:solidFill>
                  <a:schemeClr val="tx1"/>
                </a:solidFill>
                <a:effectLst/>
                <a:latin typeface="+mn-lt"/>
                <a:ea typeface="+mn-ea"/>
                <a:cs typeface="+mn-cs"/>
              </a:rPr>
              <a:t>Alice is "signed in" with a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38741031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multiple ways to handle revocation, but one of the easiest is to add an expiration date to the token as a claim.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the server would need to first validate the signature, and it would </a:t>
            </a:r>
            <a:r>
              <a:rPr lang="en-US" sz="1200" b="0" i="1" kern="1200" dirty="0">
                <a:solidFill>
                  <a:schemeClr val="tx1"/>
                </a:solidFill>
                <a:effectLst/>
                <a:latin typeface="+mn-lt"/>
                <a:ea typeface="+mn-ea"/>
                <a:cs typeface="+mn-cs"/>
              </a:rPr>
              <a:t>then </a:t>
            </a:r>
            <a:r>
              <a:rPr lang="en-US" sz="1200" b="0" i="0" kern="1200" dirty="0">
                <a:solidFill>
                  <a:schemeClr val="tx1"/>
                </a:solidFill>
                <a:effectLst/>
                <a:latin typeface="+mn-lt"/>
                <a:ea typeface="+mn-ea"/>
                <a:cs typeface="+mn-cs"/>
              </a:rPr>
              <a:t>perform a second check against the expiration date.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expiration date is in the past, the server could then force the user to re-authenticate and obtain a new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more complex approach is to issue two different tokens: an access token, that is short-lived, and a refresh token that is longer-lived. The short-lived access token avoids hitting the database on </a:t>
            </a:r>
            <a:r>
              <a:rPr lang="en-US" sz="1200" b="0" i="1" kern="1200" dirty="0">
                <a:solidFill>
                  <a:schemeClr val="tx1"/>
                </a:solidFill>
                <a:effectLst/>
                <a:latin typeface="+mn-lt"/>
                <a:ea typeface="+mn-ea"/>
                <a:cs typeface="+mn-cs"/>
              </a:rPr>
              <a:t>every request</a:t>
            </a:r>
            <a:r>
              <a:rPr lang="en-US" sz="1200" b="0" i="0" kern="1200" dirty="0">
                <a:solidFill>
                  <a:schemeClr val="tx1"/>
                </a:solidFill>
                <a:effectLst/>
                <a:latin typeface="+mn-lt"/>
                <a:ea typeface="+mn-ea"/>
                <a:cs typeface="+mn-cs"/>
              </a:rPr>
              <a:t>, but doesn't stay valid for long. When it expires, the longer-lived refresh token can be used to seamlessly obtain a </a:t>
            </a:r>
            <a:r>
              <a:rPr lang="en-US" sz="1200" b="0" i="1" kern="1200" dirty="0">
                <a:solidFill>
                  <a:schemeClr val="tx1"/>
                </a:solidFill>
                <a:effectLst/>
                <a:latin typeface="+mn-lt"/>
                <a:ea typeface="+mn-ea"/>
                <a:cs typeface="+mn-cs"/>
              </a:rPr>
              <a:t>new </a:t>
            </a:r>
            <a:r>
              <a:rPr lang="en-US" sz="1200" b="0" i="0" kern="1200" dirty="0">
                <a:solidFill>
                  <a:schemeClr val="tx1"/>
                </a:solidFill>
                <a:effectLst/>
                <a:latin typeface="+mn-lt"/>
                <a:ea typeface="+mn-ea"/>
                <a:cs typeface="+mn-cs"/>
              </a:rPr>
              <a:t>access token without making the user re-authenticate, as long as the API key hasn't been revoked.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recall back at the beginning when I said I shipped a security defect a few years ago, it was similar to this; I created a way of passing a token to the server, but that token would never expire and you could effectively stay logged in forever. Moral of the story is, make sure you always have a plan for revoking or expiring whatever authentication or authorization claims you sign.</a:t>
            </a: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39127270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ground, so let's take a breath and a quick peek back at our agenda.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Client Certificates, and API Keys are methods for doing </a:t>
            </a:r>
            <a:r>
              <a:rPr lang="en-US" sz="1200" b="1" i="0"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using </a:t>
            </a:r>
            <a:r>
              <a:rPr lang="en-US" sz="1200" b="1" i="0" kern="1200" dirty="0">
                <a:solidFill>
                  <a:schemeClr val="tx1"/>
                </a:solidFill>
                <a:effectLst/>
                <a:latin typeface="+mn-lt"/>
                <a:ea typeface="+mn-ea"/>
                <a:cs typeface="+mn-cs"/>
              </a:rPr>
              <a:t>user-owned credentials</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a:t>
            </a:r>
            <a:r>
              <a:rPr lang="en-US" sz="1200" b="1" i="0" kern="1200" dirty="0">
                <a:solidFill>
                  <a:schemeClr val="tx1"/>
                </a:solidFill>
                <a:effectLst/>
                <a:latin typeface="+mn-lt"/>
                <a:ea typeface="+mn-ea"/>
                <a:cs typeface="+mn-cs"/>
              </a:rPr>
              <a:t>system-owned credentials</a:t>
            </a:r>
            <a:r>
              <a:rPr lang="en-US" sz="1200" b="0" i="0" kern="1200" dirty="0">
                <a:solidFill>
                  <a:schemeClr val="tx1"/>
                </a:solidFill>
                <a:effectLst/>
                <a:latin typeface="+mn-lt"/>
                <a:ea typeface="+mn-ea"/>
                <a:cs typeface="+mn-cs"/>
              </a:rPr>
              <a:t> to sign a token. It can be used for authentication </a:t>
            </a:r>
            <a:r>
              <a:rPr lang="en-US" sz="1200" b="0" i="1" kern="1200" dirty="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authorization, depending on how you implement it.</a:t>
            </a: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333512468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3530471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10/16/2023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10/16/2023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10/16/2023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10/16/2023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10/16/2023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10/16/2023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10/16/2023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23.png"/></Relationships>
</file>

<file path=ppt/slides/_rels/slide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6.png"/></Relationships>
</file>

<file path=ppt/slides/_rels/slide10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5.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9.png"/></Relationships>
</file>

<file path=ppt/slides/_rels/slide1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image" Target="../media/image6.png"/></Relationships>
</file>

<file path=ppt/slides/_rels/slide1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image" Target="../media/image6.png"/></Relationships>
</file>

<file path=ppt/slides/_rels/slide1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9.png"/></Relationships>
</file>

<file path=ppt/slides/_rels/slide1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7.png"/></Relationships>
</file>

<file path=ppt/slides/_rels/slide1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24.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7.png"/></Relationships>
</file>

<file path=ppt/slides/_rels/slide1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7.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3.png"/><Relationship Id="rId4" Type="http://schemas.openxmlformats.org/officeDocument/2006/relationships/image" Target="../media/image9.png"/></Relationships>
</file>

<file path=ppt/slides/_rels/slide13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3.png"/><Relationship Id="rId4" Type="http://schemas.openxmlformats.org/officeDocument/2006/relationships/image" Target="../media/image9.png"/></Relationships>
</file>

<file path=ppt/slides/_rels/slide13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3.png"/><Relationship Id="rId4" Type="http://schemas.openxmlformats.org/officeDocument/2006/relationships/image" Target="../media/image9.png"/></Relationships>
</file>

<file path=ppt/slides/_rels/slide1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6.png"/></Relationships>
</file>

<file path=ppt/slides/_rels/slide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6.png"/></Relationships>
</file>

<file path=ppt/slides/_rels/slide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6.png"/></Relationships>
</file>

<file path=ppt/slides/_rels/slide6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6.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13.pn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0.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9.png"/><Relationship Id="rId4" Type="http://schemas.openxmlformats.org/officeDocument/2006/relationships/image" Target="../media/image13.png"/></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9.png"/><Relationship Id="rId4" Type="http://schemas.openxmlformats.org/officeDocument/2006/relationships/image" Target="../media/image13.png"/></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Practical Auth(</a:t>
            </a:r>
            <a:r>
              <a:rPr lang="en-US" sz="5400" dirty="0">
                <a:latin typeface="Corbel Light" panose="020B0303020204020204" pitchFamily="34" charset="0"/>
              </a:rPr>
              <a:t>entication</a:t>
            </a:r>
            <a:r>
              <a:rPr lang="en-US" sz="5400" b="1" dirty="0">
                <a:latin typeface="Corbel Light" panose="020B0303020204020204" pitchFamily="34" charset="0"/>
              </a:rPr>
              <a:t>|</a:t>
            </a:r>
            <a:r>
              <a:rPr lang="en-US" sz="5400" dirty="0">
                <a:latin typeface="Corbel Light" panose="020B0303020204020204" pitchFamily="34" charset="0"/>
              </a:rPr>
              <a:t>orization</a:t>
            </a:r>
            <a:r>
              <a:rPr lang="en-US" sz="5400" dirty="0"/>
              <a:t>)</a:t>
            </a:r>
            <a:br>
              <a:rPr lang="en-US" sz="1100" dirty="0"/>
            </a:br>
            <a:r>
              <a:rPr lang="en-US" sz="4000" dirty="0">
                <a:solidFill>
                  <a:schemeClr val="bg1">
                    <a:lumMod val="65000"/>
                  </a:schemeClr>
                </a:solidFill>
              </a:rPr>
              <a:t>A security primer for developers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a:stretch>
            <a:fill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52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pic>
        <p:nvPicPr>
          <p:cNvPr id="6" name="Picture 5">
            <a:extLst>
              <a:ext uri="{FF2B5EF4-FFF2-40B4-BE49-F238E27FC236}">
                <a16:creationId xmlns:a16="http://schemas.microsoft.com/office/drawing/2014/main" id="{5D9FE4DE-6F2E-250C-D89A-0670E08F9D67}"/>
              </a:ext>
            </a:extLst>
          </p:cNvPr>
          <p:cNvPicPr>
            <a:picLocks noChangeAspect="1"/>
          </p:cNvPicPr>
          <p:nvPr/>
        </p:nvPicPr>
        <p:blipFill>
          <a:blip r:embed="rId4"/>
          <a:stretch>
            <a:fillRect/>
          </a:stretch>
        </p:blipFill>
        <p:spPr>
          <a:xfrm>
            <a:off x="12139534" y="2076826"/>
            <a:ext cx="2391507" cy="1266688"/>
          </a:xfrm>
          <a:prstGeom prst="rect">
            <a:avLst/>
          </a:prstGeom>
        </p:spPr>
      </p:pic>
      <p:pic>
        <p:nvPicPr>
          <p:cNvPr id="18" name="Picture 17">
            <a:extLst>
              <a:ext uri="{FF2B5EF4-FFF2-40B4-BE49-F238E27FC236}">
                <a16:creationId xmlns:a16="http://schemas.microsoft.com/office/drawing/2014/main" id="{8B084832-0CDA-BD01-3193-D19A31976BF7}"/>
              </a:ext>
            </a:extLst>
          </p:cNvPr>
          <p:cNvPicPr>
            <a:picLocks noChangeAspect="1"/>
          </p:cNvPicPr>
          <p:nvPr/>
        </p:nvPicPr>
        <p:blipFill>
          <a:blip r:embed="rId5"/>
          <a:stretch>
            <a:fillRect/>
          </a:stretch>
        </p:blipFill>
        <p:spPr>
          <a:xfrm>
            <a:off x="-1424993" y="1945826"/>
            <a:ext cx="1325060" cy="1413909"/>
          </a:xfrm>
          <a:prstGeom prst="rect">
            <a:avLst/>
          </a:prstGeom>
        </p:spPr>
      </p:pic>
      <p:grpSp>
        <p:nvGrpSpPr>
          <p:cNvPr id="19" name="Group 18">
            <a:extLst>
              <a:ext uri="{FF2B5EF4-FFF2-40B4-BE49-F238E27FC236}">
                <a16:creationId xmlns:a16="http://schemas.microsoft.com/office/drawing/2014/main" id="{FAA6F38E-4026-4113-F4B7-47807BAD7246}"/>
              </a:ext>
            </a:extLst>
          </p:cNvPr>
          <p:cNvGrpSpPr/>
          <p:nvPr/>
        </p:nvGrpSpPr>
        <p:grpSpPr>
          <a:xfrm>
            <a:off x="-2033988" y="6427947"/>
            <a:ext cx="1014813" cy="1313715"/>
            <a:chOff x="9592919" y="3281030"/>
            <a:chExt cx="2412301" cy="3122817"/>
          </a:xfrm>
        </p:grpSpPr>
        <p:sp>
          <p:nvSpPr>
            <p:cNvPr id="20" name="Freeform 158">
              <a:extLst>
                <a:ext uri="{FF2B5EF4-FFF2-40B4-BE49-F238E27FC236}">
                  <a16:creationId xmlns:a16="http://schemas.microsoft.com/office/drawing/2014/main" id="{F65F8720-D740-BD44-5ECF-1D9B7EAEFB7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377CAB2B-4FAD-B658-AB07-9FF7CF96F0A3}"/>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D7AD40BB-6E9A-70D9-1F68-8F25E9D92C35}"/>
                  </a:ext>
                </a:extLst>
              </p:cNvPr>
              <p:cNvGrpSpPr/>
              <p:nvPr/>
            </p:nvGrpSpPr>
            <p:grpSpPr>
              <a:xfrm>
                <a:off x="6048941" y="4798352"/>
                <a:ext cx="542456" cy="1088197"/>
                <a:chOff x="6048941" y="4798352"/>
                <a:chExt cx="542456" cy="1088197"/>
              </a:xfrm>
            </p:grpSpPr>
            <p:sp>
              <p:nvSpPr>
                <p:cNvPr id="31" name="Freeform 159">
                  <a:extLst>
                    <a:ext uri="{FF2B5EF4-FFF2-40B4-BE49-F238E27FC236}">
                      <a16:creationId xmlns:a16="http://schemas.microsoft.com/office/drawing/2014/main" id="{2D8F6676-A6B2-E2E4-FC11-BF31A56E7A9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4881B59A-09E2-8B66-2251-BF1AA1A95B4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9E19906E-5CD4-84E8-AFAD-939545DE562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 name="Freeform 161">
              <a:extLst>
                <a:ext uri="{FF2B5EF4-FFF2-40B4-BE49-F238E27FC236}">
                  <a16:creationId xmlns:a16="http://schemas.microsoft.com/office/drawing/2014/main" id="{64FA98AE-BC8E-CA2F-A9DE-B6CE139C9A2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C0205F32-832A-5102-DA93-5E7BE07A0B4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2">
            <a:extLst>
              <a:ext uri="{FF2B5EF4-FFF2-40B4-BE49-F238E27FC236}">
                <a16:creationId xmlns:a16="http://schemas.microsoft.com/office/drawing/2014/main" id="{427752C9-8F6E-2CD5-6ABE-0FB170A709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3319" y="6868940"/>
            <a:ext cx="943974" cy="116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4254513" y="2974841"/>
            <a:ext cx="340042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SP and IdP must use the </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same value</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as user identifier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a:off x="3929142" y="2684699"/>
            <a:ext cx="4250582" cy="16729"/>
          </a:xfrm>
          <a:prstGeom prst="straightConnector1">
            <a:avLst/>
          </a:prstGeom>
          <a:ln w="25400">
            <a:solidFill>
              <a:schemeClr val="bg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750606" y="2478103"/>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752482" y="2476891"/>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944891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cxnSp>
        <p:nvCxnSpPr>
          <p:cNvPr id="22" name="Arrow 1">
            <a:extLst>
              <a:ext uri="{FF2B5EF4-FFF2-40B4-BE49-F238E27FC236}">
                <a16:creationId xmlns:a16="http://schemas.microsoft.com/office/drawing/2014/main" id="{D15B21BA-6F36-0235-2D93-16E8AFFB3307}"/>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8C2E91AE-7E10-ABA5-51EE-FEE49E065A84}"/>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39899417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28" name="Txt4">
            <a:extLst>
              <a:ext uri="{FF2B5EF4-FFF2-40B4-BE49-F238E27FC236}">
                <a16:creationId xmlns:a16="http://schemas.microsoft.com/office/drawing/2014/main" id="{705551E0-8D6B-0C81-D2AD-ABE7C9989657}"/>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51988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6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 grpId="0" animBg="1"/>
      <p:bldP spid="9"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53941"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Cloud curse you">
            <a:extLst>
              <a:ext uri="{FF2B5EF4-FFF2-40B4-BE49-F238E27FC236}">
                <a16:creationId xmlns:a16="http://schemas.microsoft.com/office/drawing/2014/main" id="{EA17125C-858B-BD3B-AB85-412B1BFC5FE8}"/>
              </a:ext>
            </a:extLst>
          </p:cNvPr>
          <p:cNvSpPr/>
          <p:nvPr/>
        </p:nvSpPr>
        <p:spPr>
          <a:xfrm>
            <a:off x="2394793" y="31141"/>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8D6F4FE8-4ABD-318B-E577-48E90E9F8557}"/>
              </a:ext>
            </a:extLst>
          </p:cNvPr>
          <p:cNvSpPr txBox="1"/>
          <p:nvPr/>
        </p:nvSpPr>
        <p:spPr>
          <a:xfrm>
            <a:off x="2896406" y="218110"/>
            <a:ext cx="26518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"Trustworthy"?</a:t>
            </a: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1246431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5" grpId="0"/>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pic>
        <p:nvPicPr>
          <p:cNvPr id="35" name="Picture 2">
            <a:extLst>
              <a:ext uri="{FF2B5EF4-FFF2-40B4-BE49-F238E27FC236}">
                <a16:creationId xmlns:a16="http://schemas.microsoft.com/office/drawing/2014/main" id="{57013CE3-210D-B481-4A9B-043F738B02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46273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7"/>
          <a:stretch>
            <a:fillRect/>
          </a:stretch>
        </p:blipFill>
        <p:spPr>
          <a:xfrm>
            <a:off x="1599830" y="6961808"/>
            <a:ext cx="8973289" cy="4648035"/>
          </a:xfrm>
          <a:prstGeom prst="rect">
            <a:avLst/>
          </a:prstGeom>
        </p:spPr>
      </p:pic>
    </p:spTree>
    <p:extLst>
      <p:ext uri="{BB962C8B-B14F-4D97-AF65-F5344CB8AC3E}">
        <p14:creationId xmlns:p14="http://schemas.microsoft.com/office/powerpoint/2010/main" val="2222740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6"/>
          <a:stretch>
            <a:fillRect/>
          </a:stretch>
        </p:blipFill>
        <p:spPr>
          <a:xfrm>
            <a:off x="1599830" y="2302721"/>
            <a:ext cx="8973289" cy="4648035"/>
          </a:xfrm>
          <a:prstGeom prst="rect">
            <a:avLst/>
          </a:prstGeom>
        </p:spPr>
      </p:pic>
    </p:spTree>
    <p:extLst>
      <p:ext uri="{BB962C8B-B14F-4D97-AF65-F5344CB8AC3E}">
        <p14:creationId xmlns:p14="http://schemas.microsoft.com/office/powerpoint/2010/main" val="18810143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8505B70B-6B03-73B9-5888-FE985B992762}"/>
              </a:ext>
            </a:extLst>
          </p:cNvPr>
          <p:cNvPicPr>
            <a:picLocks noChangeAspect="1"/>
          </p:cNvPicPr>
          <p:nvPr/>
        </p:nvPicPr>
        <p:blipFill>
          <a:blip r:embed="rId6"/>
          <a:stretch>
            <a:fillRect/>
          </a:stretch>
        </p:blipFill>
        <p:spPr>
          <a:xfrm>
            <a:off x="1599830" y="6905567"/>
            <a:ext cx="8973289" cy="4648035"/>
          </a:xfrm>
          <a:prstGeom prst="rect">
            <a:avLst/>
          </a:prstGeom>
        </p:spPr>
      </p:pic>
      <p:cxnSp>
        <p:nvCxnSpPr>
          <p:cNvPr id="2" name="Arrow 1">
            <a:extLst>
              <a:ext uri="{FF2B5EF4-FFF2-40B4-BE49-F238E27FC236}">
                <a16:creationId xmlns:a16="http://schemas.microsoft.com/office/drawing/2014/main" id="{2ED9C205-804E-8C42-451E-DFEB3077402B}"/>
              </a:ext>
            </a:extLst>
          </p:cNvPr>
          <p:cNvCxnSpPr>
            <a:cxnSpLocks/>
          </p:cNvCxnSpPr>
          <p:nvPr/>
        </p:nvCxnSpPr>
        <p:spPr>
          <a:xfrm>
            <a:off x="3795792" y="2705631"/>
            <a:ext cx="4276760"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1D179EE2-2BA0-31C1-3E66-A7B21980E636}"/>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F27C6D9E-AEF1-5233-7A16-F16189D8E875}"/>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89265688-A2FC-C4BD-470E-9DEF74DE6520}"/>
              </a:ext>
            </a:extLst>
          </p:cNvPr>
          <p:cNvCxnSpPr>
            <a:cxnSpLocks/>
          </p:cNvCxnSpPr>
          <p:nvPr/>
        </p:nvCxnSpPr>
        <p:spPr>
          <a:xfrm>
            <a:off x="6057900" y="1432843"/>
            <a:ext cx="0" cy="87389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45F0CB4F-E133-AC7A-40CE-6803C60EDE04}"/>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4" name="Rectangle: Rounded Corners 23">
            <a:extLst>
              <a:ext uri="{FF2B5EF4-FFF2-40B4-BE49-F238E27FC236}">
                <a16:creationId xmlns:a16="http://schemas.microsoft.com/office/drawing/2014/main" id="{950DE47F-9A6D-FC8A-0F8B-7ED1418028B0}"/>
              </a:ext>
            </a:extLst>
          </p:cNvPr>
          <p:cNvSpPr/>
          <p:nvPr/>
        </p:nvSpPr>
        <p:spPr>
          <a:xfrm>
            <a:off x="4984694" y="1082584"/>
            <a:ext cx="130753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4">
            <a:extLst>
              <a:ext uri="{FF2B5EF4-FFF2-40B4-BE49-F238E27FC236}">
                <a16:creationId xmlns:a16="http://schemas.microsoft.com/office/drawing/2014/main" id="{D6B5AE59-F6D0-69CE-F749-A94390553FF9}"/>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3046291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P spid="9" grpId="0"/>
      <p:bldP spid="23" grpId="0"/>
      <p:bldP spid="24"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2705631"/>
            <a:ext cx="4276760"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1432843"/>
            <a:ext cx="0" cy="87389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240682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22" name="!!Sidebar 2">
            <a:extLst>
              <a:ext uri="{FF2B5EF4-FFF2-40B4-BE49-F238E27FC236}">
                <a16:creationId xmlns:a16="http://schemas.microsoft.com/office/drawing/2014/main" id="{3F549A86-3550-813B-7768-9FCAFC3D93AF}"/>
              </a:ext>
            </a:extLst>
          </p:cNvPr>
          <p:cNvSpPr txBox="1"/>
          <p:nvPr/>
        </p:nvSpPr>
        <p:spPr>
          <a:xfrm>
            <a:off x="7157603" y="-84986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29" name="TextBox 28">
            <a:extLst>
              <a:ext uri="{FF2B5EF4-FFF2-40B4-BE49-F238E27FC236}">
                <a16:creationId xmlns:a16="http://schemas.microsoft.com/office/drawing/2014/main" id="{A94A3318-9970-4338-1FE9-1DA9CA46F612}"/>
              </a:ext>
            </a:extLst>
          </p:cNvPr>
          <p:cNvSpPr txBox="1"/>
          <p:nvPr/>
        </p:nvSpPr>
        <p:spPr>
          <a:xfrm>
            <a:off x="-4383884"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30" name="TextBox 29">
            <a:extLst>
              <a:ext uri="{FF2B5EF4-FFF2-40B4-BE49-F238E27FC236}">
                <a16:creationId xmlns:a16="http://schemas.microsoft.com/office/drawing/2014/main" id="{B971DA3A-9BC5-F793-A1DB-F7C4BE251D97}"/>
              </a:ext>
            </a:extLst>
          </p:cNvPr>
          <p:cNvSpPr txBox="1"/>
          <p:nvPr/>
        </p:nvSpPr>
        <p:spPr>
          <a:xfrm>
            <a:off x="-5255572"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31" name="Txt4">
            <a:extLst>
              <a:ext uri="{FF2B5EF4-FFF2-40B4-BE49-F238E27FC236}">
                <a16:creationId xmlns:a16="http://schemas.microsoft.com/office/drawing/2014/main" id="{913A991D-9C31-700C-994A-40375457154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2" name="Txt4">
            <a:extLst>
              <a:ext uri="{FF2B5EF4-FFF2-40B4-BE49-F238E27FC236}">
                <a16:creationId xmlns:a16="http://schemas.microsoft.com/office/drawing/2014/main" id="{2450DF69-D488-6E7E-664E-F9634D3E625E}"/>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2520299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776484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921299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921095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8575111"/>
            <a:ext cx="4276760"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820837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823273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7302323"/>
            <a:ext cx="0" cy="87389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827630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54" name="TextBox 53">
            <a:extLst>
              <a:ext uri="{FF2B5EF4-FFF2-40B4-BE49-F238E27FC236}">
                <a16:creationId xmlns:a16="http://schemas.microsoft.com/office/drawing/2014/main" id="{7AE1F6A5-6CA0-586B-CEE9-5C385253F000}"/>
              </a:ext>
            </a:extLst>
          </p:cNvPr>
          <p:cNvSpPr txBox="1"/>
          <p:nvPr/>
        </p:nvSpPr>
        <p:spPr>
          <a:xfrm>
            <a:off x="1314057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55" name="TextBox 54">
            <a:extLst>
              <a:ext uri="{FF2B5EF4-FFF2-40B4-BE49-F238E27FC236}">
                <a16:creationId xmlns:a16="http://schemas.microsoft.com/office/drawing/2014/main" id="{4DB59442-447F-774C-87DE-F14217D59EA4}"/>
              </a:ext>
            </a:extLst>
          </p:cNvPr>
          <p:cNvSpPr txBox="1"/>
          <p:nvPr/>
        </p:nvSpPr>
        <p:spPr>
          <a:xfrm>
            <a:off x="1226889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22520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22" name="TextBox 21">
            <a:extLst>
              <a:ext uri="{FF2B5EF4-FFF2-40B4-BE49-F238E27FC236}">
                <a16:creationId xmlns:a16="http://schemas.microsoft.com/office/drawing/2014/main" id="{93C88153-7962-9031-47AD-ACFB6B7819CF}"/>
              </a:ext>
            </a:extLst>
          </p:cNvPr>
          <p:cNvSpPr txBox="1"/>
          <p:nvPr/>
        </p:nvSpPr>
        <p:spPr>
          <a:xfrm>
            <a:off x="704388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29" name="TextBox 28">
            <a:extLst>
              <a:ext uri="{FF2B5EF4-FFF2-40B4-BE49-F238E27FC236}">
                <a16:creationId xmlns:a16="http://schemas.microsoft.com/office/drawing/2014/main" id="{D469FCE5-A04C-5630-702D-04DE37FAC011}"/>
              </a:ext>
            </a:extLst>
          </p:cNvPr>
          <p:cNvSpPr txBox="1"/>
          <p:nvPr/>
        </p:nvSpPr>
        <p:spPr>
          <a:xfrm>
            <a:off x="617220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7276031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pic>
        <p:nvPicPr>
          <p:cNvPr id="34" name="Picture 33">
            <a:extLst>
              <a:ext uri="{FF2B5EF4-FFF2-40B4-BE49-F238E27FC236}">
                <a16:creationId xmlns:a16="http://schemas.microsoft.com/office/drawing/2014/main" id="{915EC790-CB3F-84C6-5113-4957382DDC62}"/>
              </a:ext>
            </a:extLst>
          </p:cNvPr>
          <p:cNvPicPr>
            <a:picLocks noChangeAspect="1"/>
          </p:cNvPicPr>
          <p:nvPr/>
        </p:nvPicPr>
        <p:blipFill>
          <a:blip r:embed="rId3"/>
          <a:stretch>
            <a:fillRect/>
          </a:stretch>
        </p:blipFill>
        <p:spPr>
          <a:xfrm>
            <a:off x="12571704" y="1895367"/>
            <a:ext cx="1395034" cy="1346673"/>
          </a:xfrm>
          <a:prstGeom prst="rect">
            <a:avLst/>
          </a:prstGeom>
        </p:spPr>
      </p:pic>
      <p:pic>
        <p:nvPicPr>
          <p:cNvPr id="40" name="Picture 39">
            <a:extLst>
              <a:ext uri="{FF2B5EF4-FFF2-40B4-BE49-F238E27FC236}">
                <a16:creationId xmlns:a16="http://schemas.microsoft.com/office/drawing/2014/main" id="{FF5BD0F7-8F04-D497-D86E-FA76FFD789A3}"/>
              </a:ext>
            </a:extLst>
          </p:cNvPr>
          <p:cNvPicPr>
            <a:picLocks noChangeAspect="1"/>
          </p:cNvPicPr>
          <p:nvPr/>
        </p:nvPicPr>
        <p:blipFill>
          <a:blip r:embed="rId4"/>
          <a:stretch>
            <a:fillRect/>
          </a:stretch>
        </p:blipFill>
        <p:spPr>
          <a:xfrm>
            <a:off x="9018254" y="1918955"/>
            <a:ext cx="1325060" cy="1413909"/>
          </a:xfrm>
          <a:prstGeom prst="rect">
            <a:avLst/>
          </a:prstGeom>
        </p:spPr>
      </p:pic>
      <p:sp>
        <p:nvSpPr>
          <p:cNvPr id="41" name="TextBox 40">
            <a:extLst>
              <a:ext uri="{FF2B5EF4-FFF2-40B4-BE49-F238E27FC236}">
                <a16:creationId xmlns:a16="http://schemas.microsoft.com/office/drawing/2014/main" id="{42BF196B-4A48-99D1-AB8E-175EE2BC0515}"/>
              </a:ext>
            </a:extLst>
          </p:cNvPr>
          <p:cNvSpPr txBox="1"/>
          <p:nvPr/>
        </p:nvSpPr>
        <p:spPr>
          <a:xfrm>
            <a:off x="8823997" y="1561164"/>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pic>
        <p:nvPicPr>
          <p:cNvPr id="49" name="Picture 2">
            <a:extLst>
              <a:ext uri="{FF2B5EF4-FFF2-40B4-BE49-F238E27FC236}">
                <a16:creationId xmlns:a16="http://schemas.microsoft.com/office/drawing/2014/main" id="{7DC70CA2-9DB8-5DF2-1175-ED808E56A31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2D787FAB-3F16-9670-C59E-508F9C2A4FA3}"/>
              </a:ext>
            </a:extLst>
          </p:cNvPr>
          <p:cNvGrpSpPr/>
          <p:nvPr/>
        </p:nvGrpSpPr>
        <p:grpSpPr>
          <a:xfrm>
            <a:off x="1603387" y="1728399"/>
            <a:ext cx="1014813" cy="1313715"/>
            <a:chOff x="9592919" y="3281030"/>
            <a:chExt cx="2412301" cy="3122817"/>
          </a:xfrm>
        </p:grpSpPr>
        <p:sp>
          <p:nvSpPr>
            <p:cNvPr id="51" name="Freeform 158">
              <a:extLst>
                <a:ext uri="{FF2B5EF4-FFF2-40B4-BE49-F238E27FC236}">
                  <a16:creationId xmlns:a16="http://schemas.microsoft.com/office/drawing/2014/main" id="{9C799F38-99AA-B11D-6856-19DF7CC4A5C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2" name="Group 51">
              <a:extLst>
                <a:ext uri="{FF2B5EF4-FFF2-40B4-BE49-F238E27FC236}">
                  <a16:creationId xmlns:a16="http://schemas.microsoft.com/office/drawing/2014/main" id="{A1C45306-FC68-87D4-C0F1-3606F980DA64}"/>
                </a:ext>
              </a:extLst>
            </p:cNvPr>
            <p:cNvGrpSpPr/>
            <p:nvPr/>
          </p:nvGrpSpPr>
          <p:grpSpPr>
            <a:xfrm>
              <a:off x="10528695" y="4589748"/>
              <a:ext cx="560994" cy="1088627"/>
              <a:chOff x="6048941" y="4798352"/>
              <a:chExt cx="549031" cy="1349261"/>
            </a:xfrm>
          </p:grpSpPr>
          <p:grpSp>
            <p:nvGrpSpPr>
              <p:cNvPr id="55" name="Group 54">
                <a:extLst>
                  <a:ext uri="{FF2B5EF4-FFF2-40B4-BE49-F238E27FC236}">
                    <a16:creationId xmlns:a16="http://schemas.microsoft.com/office/drawing/2014/main" id="{8CDD9AEE-251A-5870-A723-0AFBD47ADC52}"/>
                  </a:ext>
                </a:extLst>
              </p:cNvPr>
              <p:cNvGrpSpPr/>
              <p:nvPr/>
            </p:nvGrpSpPr>
            <p:grpSpPr>
              <a:xfrm>
                <a:off x="6048941" y="4798352"/>
                <a:ext cx="542456" cy="1088197"/>
                <a:chOff x="6048941" y="4798352"/>
                <a:chExt cx="542456" cy="1088197"/>
              </a:xfrm>
            </p:grpSpPr>
            <p:sp>
              <p:nvSpPr>
                <p:cNvPr id="57" name="Freeform 159">
                  <a:extLst>
                    <a:ext uri="{FF2B5EF4-FFF2-40B4-BE49-F238E27FC236}">
                      <a16:creationId xmlns:a16="http://schemas.microsoft.com/office/drawing/2014/main" id="{6A051D8D-C75F-5CE9-29BD-EAB7EFE61C5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60">
                  <a:extLst>
                    <a:ext uri="{FF2B5EF4-FFF2-40B4-BE49-F238E27FC236}">
                      <a16:creationId xmlns:a16="http://schemas.microsoft.com/office/drawing/2014/main" id="{8226E79B-54E3-0BF6-1FEB-69A3207C5FE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6" name="Freeform 165">
                <a:extLst>
                  <a:ext uri="{FF2B5EF4-FFF2-40B4-BE49-F238E27FC236}">
                    <a16:creationId xmlns:a16="http://schemas.microsoft.com/office/drawing/2014/main" id="{22238981-7EA6-5FC3-242E-109B0A9EB91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3" name="Freeform 161">
              <a:extLst>
                <a:ext uri="{FF2B5EF4-FFF2-40B4-BE49-F238E27FC236}">
                  <a16:creationId xmlns:a16="http://schemas.microsoft.com/office/drawing/2014/main" id="{3EDA2E3D-A573-9418-EDA0-352595737C2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Freeform 11">
              <a:extLst>
                <a:ext uri="{FF2B5EF4-FFF2-40B4-BE49-F238E27FC236}">
                  <a16:creationId xmlns:a16="http://schemas.microsoft.com/office/drawing/2014/main" id="{77EBC00F-7FC8-DF6D-7014-CB169995CE6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idebar 2">
            <a:extLst>
              <a:ext uri="{FF2B5EF4-FFF2-40B4-BE49-F238E27FC236}">
                <a16:creationId xmlns:a16="http://schemas.microsoft.com/office/drawing/2014/main" id="{EC58C371-D42F-3E04-F8C5-26C49D8DB0B4}"/>
              </a:ext>
            </a:extLst>
          </p:cNvPr>
          <p:cNvSpPr txBox="1"/>
          <p:nvPr/>
        </p:nvSpPr>
        <p:spPr>
          <a:xfrm>
            <a:off x="7157603" y="-812790"/>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Tree>
    <p:extLst>
      <p:ext uri="{BB962C8B-B14F-4D97-AF65-F5344CB8AC3E}">
        <p14:creationId xmlns:p14="http://schemas.microsoft.com/office/powerpoint/2010/main" val="16839192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1251392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21" name="Group 20">
            <a:extLst>
              <a:ext uri="{FF2B5EF4-FFF2-40B4-BE49-F238E27FC236}">
                <a16:creationId xmlns:a16="http://schemas.microsoft.com/office/drawing/2014/main" id="{7ABF4929-DCDD-7F39-9A40-EB03D9DCDE84}"/>
              </a:ext>
            </a:extLst>
          </p:cNvPr>
          <p:cNvGrpSpPr/>
          <p:nvPr/>
        </p:nvGrpSpPr>
        <p:grpSpPr>
          <a:xfrm>
            <a:off x="1603387" y="1728399"/>
            <a:ext cx="1964643" cy="1604465"/>
            <a:chOff x="1603387" y="1728399"/>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1603387" y="1728399"/>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2">
            <a:extLst>
              <a:ext uri="{FF2B5EF4-FFF2-40B4-BE49-F238E27FC236}">
                <a16:creationId xmlns:a16="http://schemas.microsoft.com/office/drawing/2014/main" id="{1191DA26-9044-971A-EC45-870B74AAC898}"/>
              </a:ext>
            </a:extLst>
          </p:cNvPr>
          <p:cNvCxnSpPr>
            <a:cxnSpLocks/>
          </p:cNvCxnSpPr>
          <p:nvPr/>
        </p:nvCxnSpPr>
        <p:spPr>
          <a:xfrm flipH="1">
            <a:off x="3568030" y="2708255"/>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 name="!!Req2BG">
            <a:extLst>
              <a:ext uri="{FF2B5EF4-FFF2-40B4-BE49-F238E27FC236}">
                <a16:creationId xmlns:a16="http://schemas.microsoft.com/office/drawing/2014/main" id="{C28D3F5B-30B4-EC44-0758-112C4C9CBD8D}"/>
              </a:ext>
            </a:extLst>
          </p:cNvPr>
          <p:cNvSpPr/>
          <p:nvPr/>
        </p:nvSpPr>
        <p:spPr>
          <a:xfrm>
            <a:off x="4237746" y="2428714"/>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2Text">
            <a:extLst>
              <a:ext uri="{FF2B5EF4-FFF2-40B4-BE49-F238E27FC236}">
                <a16:creationId xmlns:a16="http://schemas.microsoft.com/office/drawing/2014/main" id="{912B4049-3F53-160F-1BE0-906AEB183242}"/>
              </a:ext>
            </a:extLst>
          </p:cNvPr>
          <p:cNvSpPr txBox="1"/>
          <p:nvPr/>
        </p:nvSpPr>
        <p:spPr>
          <a:xfrm>
            <a:off x="4391634" y="2468612"/>
            <a:ext cx="341632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New session, who dis?</a:t>
            </a:r>
          </a:p>
          <a:p>
            <a:r>
              <a:rPr lang="en-US" sz="2000" dirty="0">
                <a:latin typeface="Courier New" panose="02070309020205020404" pitchFamily="49" charset="0"/>
                <a:cs typeface="Courier New" panose="02070309020205020404" pitchFamily="49" charset="0"/>
              </a:rPr>
              <a:t>302 Redirect to FB</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18" name="!!Arrow 1">
            <a:extLst>
              <a:ext uri="{FF2B5EF4-FFF2-40B4-BE49-F238E27FC236}">
                <a16:creationId xmlns:a16="http://schemas.microsoft.com/office/drawing/2014/main" id="{39D5C4D4-4822-6DA6-84E7-88C3378C2F8E}"/>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1BG">
            <a:extLst>
              <a:ext uri="{FF2B5EF4-FFF2-40B4-BE49-F238E27FC236}">
                <a16:creationId xmlns:a16="http://schemas.microsoft.com/office/drawing/2014/main" id="{C306343C-6522-6CB4-7DF8-094DEE07D4A4}"/>
              </a:ext>
            </a:extLst>
          </p:cNvPr>
          <p:cNvSpPr/>
          <p:nvPr/>
        </p:nvSpPr>
        <p:spPr>
          <a:xfrm>
            <a:off x="4237746" y="1825098"/>
            <a:ext cx="3570207" cy="41491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1Text">
            <a:extLst>
              <a:ext uri="{FF2B5EF4-FFF2-40B4-BE49-F238E27FC236}">
                <a16:creationId xmlns:a16="http://schemas.microsoft.com/office/drawing/2014/main" id="{AE0906B0-B0F1-921F-55AF-27C7DD1C71D7}"/>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endParaRPr lang="en-US" sz="2000"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139976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right)">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4">
            <a:extLst>
              <a:ext uri="{FF2B5EF4-FFF2-40B4-BE49-F238E27FC236}">
                <a16:creationId xmlns:a16="http://schemas.microsoft.com/office/drawing/2014/main" id="{1191DA26-9044-971A-EC45-870B74AAC898}"/>
              </a:ext>
            </a:extLst>
          </p:cNvPr>
          <p:cNvCxnSpPr>
            <a:cxnSpLocks/>
          </p:cNvCxnSpPr>
          <p:nvPr/>
        </p:nvCxnSpPr>
        <p:spPr>
          <a:xfrm flipH="1">
            <a:off x="3568030" y="4889480"/>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 name="!!Req4BG">
            <a:extLst>
              <a:ext uri="{FF2B5EF4-FFF2-40B4-BE49-F238E27FC236}">
                <a16:creationId xmlns:a16="http://schemas.microsoft.com/office/drawing/2014/main" id="{C28D3F5B-30B4-EC44-0758-112C4C9CBD8D}"/>
              </a:ext>
            </a:extLst>
          </p:cNvPr>
          <p:cNvSpPr/>
          <p:nvPr/>
        </p:nvSpPr>
        <p:spPr>
          <a:xfrm>
            <a:off x="4237746" y="460993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4Text">
            <a:extLst>
              <a:ext uri="{FF2B5EF4-FFF2-40B4-BE49-F238E27FC236}">
                <a16:creationId xmlns:a16="http://schemas.microsoft.com/office/drawing/2014/main" id="{912B4049-3F53-160F-1BE0-906AEB183242}"/>
              </a:ext>
            </a:extLst>
          </p:cNvPr>
          <p:cNvSpPr txBox="1"/>
          <p:nvPr/>
        </p:nvSpPr>
        <p:spPr>
          <a:xfrm>
            <a:off x="4391634" y="464983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cxnSp>
        <p:nvCxnSpPr>
          <p:cNvPr id="18" name="!!Arrow 3">
            <a:extLst>
              <a:ext uri="{FF2B5EF4-FFF2-40B4-BE49-F238E27FC236}">
                <a16:creationId xmlns:a16="http://schemas.microsoft.com/office/drawing/2014/main" id="{39D5C4D4-4822-6DA6-84E7-88C3378C2F8E}"/>
              </a:ext>
            </a:extLst>
          </p:cNvPr>
          <p:cNvCxnSpPr>
            <a:cxnSpLocks/>
          </p:cNvCxnSpPr>
          <p:nvPr/>
        </p:nvCxnSpPr>
        <p:spPr>
          <a:xfrm>
            <a:off x="3295650" y="41697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3BG">
            <a:extLst>
              <a:ext uri="{FF2B5EF4-FFF2-40B4-BE49-F238E27FC236}">
                <a16:creationId xmlns:a16="http://schemas.microsoft.com/office/drawing/2014/main" id="{C306343C-6522-6CB4-7DF8-094DEE07D4A4}"/>
              </a:ext>
            </a:extLst>
          </p:cNvPr>
          <p:cNvSpPr/>
          <p:nvPr/>
        </p:nvSpPr>
        <p:spPr>
          <a:xfrm>
            <a:off x="4237746" y="3120498"/>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3Text">
            <a:extLst>
              <a:ext uri="{FF2B5EF4-FFF2-40B4-BE49-F238E27FC236}">
                <a16:creationId xmlns:a16="http://schemas.microsoft.com/office/drawing/2014/main" id="{AE0906B0-B0F1-921F-55AF-27C7DD1C71D7}"/>
              </a:ext>
            </a:extLst>
          </p:cNvPr>
          <p:cNvSpPr txBox="1"/>
          <p:nvPr/>
        </p:nvSpPr>
        <p:spPr>
          <a:xfrm>
            <a:off x="4282707" y="3120499"/>
            <a:ext cx="3356343"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TTF</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21" name="!!Arrow 3">
            <a:extLst>
              <a:ext uri="{FF2B5EF4-FFF2-40B4-BE49-F238E27FC236}">
                <a16:creationId xmlns:a16="http://schemas.microsoft.com/office/drawing/2014/main" id="{150A2775-0EA4-2290-A496-8AA8A9E1707D}"/>
              </a:ext>
            </a:extLst>
          </p:cNvPr>
          <p:cNvCxnSpPr>
            <a:cxnSpLocks/>
          </p:cNvCxnSpPr>
          <p:nvPr/>
        </p:nvCxnSpPr>
        <p:spPr>
          <a:xfrm>
            <a:off x="3250689" y="5822189"/>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 name="!!Req3BG">
            <a:extLst>
              <a:ext uri="{FF2B5EF4-FFF2-40B4-BE49-F238E27FC236}">
                <a16:creationId xmlns:a16="http://schemas.microsoft.com/office/drawing/2014/main" id="{6299AA0D-DB52-962D-AADE-D264275A180E}"/>
              </a:ext>
            </a:extLst>
          </p:cNvPr>
          <p:cNvSpPr/>
          <p:nvPr/>
        </p:nvSpPr>
        <p:spPr>
          <a:xfrm>
            <a:off x="4192785" y="5515871"/>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Req3Text">
            <a:extLst>
              <a:ext uri="{FF2B5EF4-FFF2-40B4-BE49-F238E27FC236}">
                <a16:creationId xmlns:a16="http://schemas.microsoft.com/office/drawing/2014/main" id="{148D3E19-CAF0-A350-9449-B2D2BED763BC}"/>
              </a:ext>
            </a:extLst>
          </p:cNvPr>
          <p:cNvSpPr txBox="1"/>
          <p:nvPr/>
        </p:nvSpPr>
        <p:spPr>
          <a:xfrm>
            <a:off x="4237746" y="5515871"/>
            <a:ext cx="3356343" cy="707886"/>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Sure thing. They're trustworthy!</a:t>
            </a:r>
          </a:p>
        </p:txBody>
      </p:sp>
      <p:sp>
        <p:nvSpPr>
          <p:cNvPr id="24" name="Rectangle: Rounded Corners 23">
            <a:extLst>
              <a:ext uri="{FF2B5EF4-FFF2-40B4-BE49-F238E27FC236}">
                <a16:creationId xmlns:a16="http://schemas.microsoft.com/office/drawing/2014/main" id="{A9447F8E-5B51-DF85-5C32-F6B99FAB84DC}"/>
              </a:ext>
            </a:extLst>
          </p:cNvPr>
          <p:cNvSpPr/>
          <p:nvPr/>
        </p:nvSpPr>
        <p:spPr>
          <a:xfrm>
            <a:off x="4676775" y="3495674"/>
            <a:ext cx="2724150" cy="88031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33373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right)">
                                      <p:cBhvr>
                                        <p:cTn id="22" dur="500"/>
                                        <p:tgtEl>
                                          <p:spTgt spid="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P spid="22" grpId="0" animBg="1"/>
      <p:bldP spid="23" grpId="0"/>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Arrow 5">
            <a:extLst>
              <a:ext uri="{FF2B5EF4-FFF2-40B4-BE49-F238E27FC236}">
                <a16:creationId xmlns:a16="http://schemas.microsoft.com/office/drawing/2014/main" id="{C152141C-6313-D229-62C3-C30EBEAE7AC9}"/>
              </a:ext>
            </a:extLst>
          </p:cNvPr>
          <p:cNvCxnSpPr>
            <a:cxnSpLocks/>
          </p:cNvCxnSpPr>
          <p:nvPr/>
        </p:nvCxnSpPr>
        <p:spPr>
          <a:xfrm flipH="1">
            <a:off x="3568030" y="4460855"/>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Req5BG">
            <a:extLst>
              <a:ext uri="{FF2B5EF4-FFF2-40B4-BE49-F238E27FC236}">
                <a16:creationId xmlns:a16="http://schemas.microsoft.com/office/drawing/2014/main" id="{A114E2F8-3BBA-31E3-196B-71C05B284403}"/>
              </a:ext>
            </a:extLst>
          </p:cNvPr>
          <p:cNvSpPr/>
          <p:nvPr/>
        </p:nvSpPr>
        <p:spPr>
          <a:xfrm>
            <a:off x="4237746" y="4181313"/>
            <a:ext cx="3570207" cy="106607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8" name="!!Req5Text">
            <a:extLst>
              <a:ext uri="{FF2B5EF4-FFF2-40B4-BE49-F238E27FC236}">
                <a16:creationId xmlns:a16="http://schemas.microsoft.com/office/drawing/2014/main" id="{D0872632-92A6-81DA-E5C2-F7A02FCC0F88}"/>
              </a:ext>
            </a:extLst>
          </p:cNvPr>
          <p:cNvSpPr txBox="1"/>
          <p:nvPr/>
        </p:nvSpPr>
        <p:spPr>
          <a:xfrm>
            <a:off x="4391634" y="4221212"/>
            <a:ext cx="2646878" cy="1015663"/>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Okie </a:t>
            </a:r>
            <a:r>
              <a:rPr lang="en-US" sz="2000" b="1" dirty="0" err="1">
                <a:latin typeface="Courier New" panose="02070309020205020404" pitchFamily="49" charset="0"/>
                <a:cs typeface="Courier New" panose="02070309020205020404" pitchFamily="49" charset="0"/>
              </a:rPr>
              <a:t>dokie</a:t>
            </a:r>
            <a:r>
              <a:rPr lang="en-US" sz="2000" b="1"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302 redirect to </a:t>
            </a:r>
          </a:p>
          <a:p>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5315558" y="4806368"/>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37626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p:bld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7810318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right)">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P spid="24" grpId="0"/>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Authenticated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489585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7228840" y="4526845"/>
            <a:ext cx="1153160" cy="645122"/>
          </a:xfrm>
          <a:prstGeom prst="straightConnector1">
            <a:avLst/>
          </a:prstGeom>
          <a:ln w="12700">
            <a:solidFill>
              <a:schemeClr val="bg1">
                <a:lumMod val="9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4" name="Txt4">
            <a:extLst>
              <a:ext uri="{FF2B5EF4-FFF2-40B4-BE49-F238E27FC236}">
                <a16:creationId xmlns:a16="http://schemas.microsoft.com/office/drawing/2014/main" id="{0B78738C-1ED7-B382-1E5F-D32A369AD161}"/>
              </a:ext>
            </a:extLst>
          </p:cNvPr>
          <p:cNvSpPr txBox="1"/>
          <p:nvPr/>
        </p:nvSpPr>
        <p:spPr>
          <a:xfrm>
            <a:off x="4391634" y="5585345"/>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45" name="Rectangle: Rounded Corners 44">
            <a:extLst>
              <a:ext uri="{FF2B5EF4-FFF2-40B4-BE49-F238E27FC236}">
                <a16:creationId xmlns:a16="http://schemas.microsoft.com/office/drawing/2014/main" id="{D7B45161-DFFF-A23A-9BB0-E74981FB3373}"/>
              </a:ext>
            </a:extLst>
          </p:cNvPr>
          <p:cNvSpPr/>
          <p:nvPr/>
        </p:nvSpPr>
        <p:spPr>
          <a:xfrm>
            <a:off x="5051697" y="5664139"/>
            <a:ext cx="1340303"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55484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44" grpId="0"/>
      <p:bldP spid="45"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529971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6057900" y="3619500"/>
            <a:ext cx="0" cy="1552467"/>
          </a:xfrm>
          <a:prstGeom prst="straightConnector1">
            <a:avLst/>
          </a:prstGeom>
          <a:ln w="12700">
            <a:solidFill>
              <a:schemeClr val="bg1">
                <a:lumMod val="9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4662129-922A-0F65-7827-89C0458DF15E}"/>
              </a:ext>
            </a:extLst>
          </p:cNvPr>
          <p:cNvSpPr txBox="1"/>
          <p:nvPr/>
        </p:nvSpPr>
        <p:spPr>
          <a:xfrm>
            <a:off x="5490155" y="4306386"/>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1686718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 presetClass="entr" presetSubtype="1"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additive="base">
                                        <p:cTn id="10" dur="500" fill="hold"/>
                                        <p:tgtEl>
                                          <p:spTgt spid="28"/>
                                        </p:tgtEl>
                                        <p:attrNameLst>
                                          <p:attrName>ppt_x</p:attrName>
                                        </p:attrNameLst>
                                      </p:cBhvr>
                                      <p:tavLst>
                                        <p:tav tm="0">
                                          <p:val>
                                            <p:strVal val="#ppt_x"/>
                                          </p:val>
                                        </p:tav>
                                        <p:tav tm="100000">
                                          <p:val>
                                            <p:strVal val="#ppt_x"/>
                                          </p:val>
                                        </p:tav>
                                      </p:tavLst>
                                    </p:anim>
                                    <p:anim calcmode="lin" valueType="num">
                                      <p:cBhvr additive="base">
                                        <p:cTn id="11"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TextBox 24">
            <a:extLst>
              <a:ext uri="{FF2B5EF4-FFF2-40B4-BE49-F238E27FC236}">
                <a16:creationId xmlns:a16="http://schemas.microsoft.com/office/drawing/2014/main" id="{37EEC4EC-038F-F1AE-EB61-D1ABEA77D85F}"/>
              </a:ext>
            </a:extLst>
          </p:cNvPr>
          <p:cNvSpPr txBox="1"/>
          <p:nvPr/>
        </p:nvSpPr>
        <p:spPr>
          <a:xfrm>
            <a:off x="3521169" y="3172635"/>
            <a:ext cx="5073461" cy="954107"/>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Access tokens are a black box; clients can't extract data</a:t>
            </a:r>
          </a:p>
        </p:txBody>
      </p:sp>
      <p:cxnSp>
        <p:nvCxnSpPr>
          <p:cNvPr id="26" name="Straight Arrow Connector 25">
            <a:extLst>
              <a:ext uri="{FF2B5EF4-FFF2-40B4-BE49-F238E27FC236}">
                <a16:creationId xmlns:a16="http://schemas.microsoft.com/office/drawing/2014/main" id="{45B28636-645D-4190-5ABE-74D064A4B253}"/>
              </a:ext>
            </a:extLst>
          </p:cNvPr>
          <p:cNvCxnSpPr>
            <a:cxnSpLocks/>
            <a:stCxn id="14" idx="1"/>
            <a:endCxn id="29" idx="3"/>
          </p:cNvCxnSpPr>
          <p:nvPr/>
        </p:nvCxnSpPr>
        <p:spPr>
          <a:xfrm flipH="1" flipV="1">
            <a:off x="6576848" y="2284291"/>
            <a:ext cx="2441406" cy="34161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670EB2A-05FC-BC9F-D192-31869F710778}"/>
              </a:ext>
            </a:extLst>
          </p:cNvPr>
          <p:cNvSpPr txBox="1"/>
          <p:nvPr/>
        </p:nvSpPr>
        <p:spPr>
          <a:xfrm>
            <a:off x="7619904" y="2466891"/>
            <a:ext cx="470000" cy="461665"/>
          </a:xfrm>
          <a:prstGeom prst="rect">
            <a:avLst/>
          </a:prstGeom>
          <a:noFill/>
        </p:spPr>
        <p:txBody>
          <a:bodyPr wrap="none" rtlCol="0">
            <a:spAutoFit/>
          </a:bodyPr>
          <a:lstStyle/>
          <a:p>
            <a:r>
              <a:rPr lang="en-US" sz="2400" dirty="0">
                <a:solidFill>
                  <a:schemeClr val="bg1">
                    <a:lumMod val="95000"/>
                  </a:schemeClr>
                </a:solidFill>
              </a:rPr>
              <a:t>??</a:t>
            </a:r>
          </a:p>
        </p:txBody>
      </p:sp>
      <p:sp>
        <p:nvSpPr>
          <p:cNvPr id="45" name="TextBox 44">
            <a:extLst>
              <a:ext uri="{FF2B5EF4-FFF2-40B4-BE49-F238E27FC236}">
                <a16:creationId xmlns:a16="http://schemas.microsoft.com/office/drawing/2014/main" id="{1015BC5F-0689-ED28-34F0-A81E792D10DB}"/>
              </a:ext>
            </a:extLst>
          </p:cNvPr>
          <p:cNvSpPr txBox="1"/>
          <p:nvPr/>
        </p:nvSpPr>
        <p:spPr>
          <a:xfrm>
            <a:off x="3528788" y="4421706"/>
            <a:ext cx="5073461"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No user identity data</a:t>
            </a:r>
          </a:p>
          <a:p>
            <a:pPr algn="ctr"/>
            <a:r>
              <a:rPr lang="en-US" sz="2800" dirty="0">
                <a:solidFill>
                  <a:schemeClr val="bg1"/>
                </a:solidFill>
                <a:latin typeface="Corbel" panose="020B0503020204020204" pitchFamily="34" charset="0"/>
              </a:rPr>
              <a:t>=</a:t>
            </a:r>
          </a:p>
          <a:p>
            <a:pPr algn="ctr"/>
            <a:r>
              <a:rPr lang="en-US" sz="2800" dirty="0">
                <a:solidFill>
                  <a:schemeClr val="bg1"/>
                </a:solidFill>
                <a:latin typeface="Corbel" panose="020B0503020204020204" pitchFamily="34" charset="0"/>
              </a:rPr>
              <a:t>No authentication</a:t>
            </a:r>
          </a:p>
        </p:txBody>
      </p:sp>
      <p:pic>
        <p:nvPicPr>
          <p:cNvPr id="46" name="!!FB Logo">
            <a:extLst>
              <a:ext uri="{FF2B5EF4-FFF2-40B4-BE49-F238E27FC236}">
                <a16:creationId xmlns:a16="http://schemas.microsoft.com/office/drawing/2014/main" id="{C2B9CF6C-2E54-094C-00A4-12BAF97EB139}"/>
              </a:ext>
            </a:extLst>
          </p:cNvPr>
          <p:cNvPicPr>
            <a:picLocks noChangeAspect="1"/>
          </p:cNvPicPr>
          <p:nvPr/>
        </p:nvPicPr>
        <p:blipFill>
          <a:blip r:embed="rId5"/>
          <a:stretch>
            <a:fillRect/>
          </a:stretch>
        </p:blipFill>
        <p:spPr>
          <a:xfrm>
            <a:off x="8989679" y="6871227"/>
            <a:ext cx="1395034" cy="1346673"/>
          </a:xfrm>
          <a:prstGeom prst="rect">
            <a:avLst/>
          </a:prstGeom>
        </p:spPr>
      </p:pic>
    </p:spTree>
    <p:extLst>
      <p:ext uri="{BB962C8B-B14F-4D97-AF65-F5344CB8AC3E}">
        <p14:creationId xmlns:p14="http://schemas.microsoft.com/office/powerpoint/2010/main" val="316874723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45" grpId="0"/>
    </p:bld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42696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down)">
                                      <p:cBhvr>
                                        <p:cTn id="23" dur="500"/>
                                        <p:tgtEl>
                                          <p:spTgt spid="3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500"/>
                                        <p:tgtEl>
                                          <p:spTgt spid="5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P spid="39" grpId="0" animBg="1"/>
      <p:bldP spid="25" grpId="0" animBg="1"/>
      <p:bldP spid="26" grpId="0"/>
      <p:bldP spid="30" grpId="0" animBg="1"/>
      <p:bldP spid="53" grpId="0" animBg="1"/>
      <p:bldP spid="54" grpId="0"/>
      <p:bldP spid="55"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CAC6C25F-254E-44C0-6423-CF24DB602BAA}"/>
              </a:ext>
            </a:extLst>
          </p:cNvPr>
          <p:cNvSpPr txBox="1"/>
          <p:nvPr/>
        </p:nvSpPr>
        <p:spPr>
          <a:xfrm>
            <a:off x="5478055" y="191895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Tree>
    <p:extLst>
      <p:ext uri="{BB962C8B-B14F-4D97-AF65-F5344CB8AC3E}">
        <p14:creationId xmlns:p14="http://schemas.microsoft.com/office/powerpoint/2010/main" val="37970570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728455"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987551"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6303271"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31" name="Picture 30">
            <a:extLst>
              <a:ext uri="{FF2B5EF4-FFF2-40B4-BE49-F238E27FC236}">
                <a16:creationId xmlns:a16="http://schemas.microsoft.com/office/drawing/2014/main" id="{CD3C62B0-58B9-1C26-3AA2-719480AAF8E1}"/>
              </a:ext>
            </a:extLst>
          </p:cNvPr>
          <p:cNvPicPr>
            <a:picLocks noChangeAspect="1"/>
          </p:cNvPicPr>
          <p:nvPr/>
        </p:nvPicPr>
        <p:blipFill>
          <a:blip r:embed="rId3"/>
          <a:stretch>
            <a:fillRect/>
          </a:stretch>
        </p:blipFill>
        <p:spPr>
          <a:xfrm>
            <a:off x="15446738" y="1950241"/>
            <a:ext cx="1325060" cy="1413909"/>
          </a:xfrm>
          <a:prstGeom prst="rect">
            <a:avLst/>
          </a:prstGeom>
        </p:spPr>
      </p:pic>
      <p:sp>
        <p:nvSpPr>
          <p:cNvPr id="32" name="TextBox 31">
            <a:extLst>
              <a:ext uri="{FF2B5EF4-FFF2-40B4-BE49-F238E27FC236}">
                <a16:creationId xmlns:a16="http://schemas.microsoft.com/office/drawing/2014/main" id="{344D1E47-85DC-7957-101D-AA55246484B1}"/>
              </a:ext>
            </a:extLst>
          </p:cNvPr>
          <p:cNvSpPr txBox="1"/>
          <p:nvPr/>
        </p:nvSpPr>
        <p:spPr>
          <a:xfrm>
            <a:off x="14202956"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320948172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1179432"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886093"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cxnSp>
        <p:nvCxnSpPr>
          <p:cNvPr id="32" name="!!Arrow 2">
            <a:extLst>
              <a:ext uri="{FF2B5EF4-FFF2-40B4-BE49-F238E27FC236}">
                <a16:creationId xmlns:a16="http://schemas.microsoft.com/office/drawing/2014/main" id="{37585225-8FD4-B09A-54D9-354876DC8C36}"/>
              </a:ext>
            </a:extLst>
          </p:cNvPr>
          <p:cNvCxnSpPr>
            <a:cxnSpLocks/>
          </p:cNvCxnSpPr>
          <p:nvPr/>
        </p:nvCxnSpPr>
        <p:spPr>
          <a:xfrm flipH="1">
            <a:off x="5069571" y="3087141"/>
            <a:ext cx="3624978"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3" name="!!Req2BG">
            <a:extLst>
              <a:ext uri="{FF2B5EF4-FFF2-40B4-BE49-F238E27FC236}">
                <a16:creationId xmlns:a16="http://schemas.microsoft.com/office/drawing/2014/main" id="{F0D8A030-5585-4064-F7BE-B4CB478A6C68}"/>
              </a:ext>
            </a:extLst>
          </p:cNvPr>
          <p:cNvSpPr/>
          <p:nvPr/>
        </p:nvSpPr>
        <p:spPr>
          <a:xfrm>
            <a:off x="5979867" y="2807600"/>
            <a:ext cx="1846776"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2Text">
            <a:extLst>
              <a:ext uri="{FF2B5EF4-FFF2-40B4-BE49-F238E27FC236}">
                <a16:creationId xmlns:a16="http://schemas.microsoft.com/office/drawing/2014/main" id="{097A1F6B-0D2B-D779-EFC1-A9E7467034D6}"/>
              </a:ext>
            </a:extLst>
          </p:cNvPr>
          <p:cNvSpPr txBox="1"/>
          <p:nvPr/>
        </p:nvSpPr>
        <p:spPr>
          <a:xfrm>
            <a:off x="6133754" y="2847498"/>
            <a:ext cx="156966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Who dis?</a:t>
            </a:r>
          </a:p>
          <a:p>
            <a:r>
              <a:rPr lang="en-US" sz="2000" dirty="0">
                <a:latin typeface="Courier New" panose="02070309020205020404" pitchFamily="49" charset="0"/>
                <a:cs typeface="Courier New" panose="02070309020205020404" pitchFamily="49" charset="0"/>
              </a:rPr>
              <a:t>302 to FB</a:t>
            </a:r>
            <a:endParaRPr lang="en-US" sz="2000" dirty="0">
              <a:solidFill>
                <a:schemeClr val="tx1"/>
              </a:solidFill>
              <a:latin typeface="Courier New" panose="02070309020205020404" pitchFamily="49" charset="0"/>
              <a:cs typeface="Courier New" panose="02070309020205020404" pitchFamily="49" charset="0"/>
            </a:endParaRPr>
          </a:p>
        </p:txBody>
      </p:sp>
      <p:grpSp>
        <p:nvGrpSpPr>
          <p:cNvPr id="37" name="Group 36">
            <a:extLst>
              <a:ext uri="{FF2B5EF4-FFF2-40B4-BE49-F238E27FC236}">
                <a16:creationId xmlns:a16="http://schemas.microsoft.com/office/drawing/2014/main" id="{37CAAE66-4EB1-0A7F-6111-B91E86327F8E}"/>
              </a:ext>
            </a:extLst>
          </p:cNvPr>
          <p:cNvGrpSpPr/>
          <p:nvPr/>
        </p:nvGrpSpPr>
        <p:grpSpPr>
          <a:xfrm>
            <a:off x="-3521063" y="1718874"/>
            <a:ext cx="1964643" cy="1604465"/>
            <a:chOff x="3336937" y="1637575"/>
            <a:chExt cx="1964643" cy="1604465"/>
          </a:xfrm>
        </p:grpSpPr>
        <p:grpSp>
          <p:nvGrpSpPr>
            <p:cNvPr id="38" name="Group 37">
              <a:extLst>
                <a:ext uri="{FF2B5EF4-FFF2-40B4-BE49-F238E27FC236}">
                  <a16:creationId xmlns:a16="http://schemas.microsoft.com/office/drawing/2014/main" id="{1C37A105-0A2E-2C79-FA60-64138B546FDD}"/>
                </a:ext>
              </a:extLst>
            </p:cNvPr>
            <p:cNvGrpSpPr/>
            <p:nvPr/>
          </p:nvGrpSpPr>
          <p:grpSpPr>
            <a:xfrm>
              <a:off x="3336937" y="1637575"/>
              <a:ext cx="1014813" cy="1313715"/>
              <a:chOff x="9592919" y="3281030"/>
              <a:chExt cx="2412301" cy="3122817"/>
            </a:xfrm>
          </p:grpSpPr>
          <p:sp>
            <p:nvSpPr>
              <p:cNvPr id="40" name="Freeform 158">
                <a:extLst>
                  <a:ext uri="{FF2B5EF4-FFF2-40B4-BE49-F238E27FC236}">
                    <a16:creationId xmlns:a16="http://schemas.microsoft.com/office/drawing/2014/main" id="{72645C72-ED01-1385-AE02-D0FFB5B6F397}"/>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1" name="Group 40">
                <a:extLst>
                  <a:ext uri="{FF2B5EF4-FFF2-40B4-BE49-F238E27FC236}">
                    <a16:creationId xmlns:a16="http://schemas.microsoft.com/office/drawing/2014/main" id="{D26E5093-2E6B-45D7-FCA6-4E2FBA14601F}"/>
                  </a:ext>
                </a:extLst>
              </p:cNvPr>
              <p:cNvGrpSpPr/>
              <p:nvPr/>
            </p:nvGrpSpPr>
            <p:grpSpPr>
              <a:xfrm>
                <a:off x="10528695" y="4589748"/>
                <a:ext cx="560994" cy="1088627"/>
                <a:chOff x="6048941" y="4798352"/>
                <a:chExt cx="549031" cy="1349261"/>
              </a:xfrm>
            </p:grpSpPr>
            <p:grpSp>
              <p:nvGrpSpPr>
                <p:cNvPr id="44" name="Group 43">
                  <a:extLst>
                    <a:ext uri="{FF2B5EF4-FFF2-40B4-BE49-F238E27FC236}">
                      <a16:creationId xmlns:a16="http://schemas.microsoft.com/office/drawing/2014/main" id="{2EB7D4E8-6874-5C72-BDAF-1DE17426307F}"/>
                    </a:ext>
                  </a:extLst>
                </p:cNvPr>
                <p:cNvGrpSpPr/>
                <p:nvPr/>
              </p:nvGrpSpPr>
              <p:grpSpPr>
                <a:xfrm>
                  <a:off x="6048941" y="4798352"/>
                  <a:ext cx="542456" cy="1088197"/>
                  <a:chOff x="6048941" y="4798352"/>
                  <a:chExt cx="542456" cy="1088197"/>
                </a:xfrm>
              </p:grpSpPr>
              <p:sp>
                <p:nvSpPr>
                  <p:cNvPr id="46" name="Freeform 159">
                    <a:extLst>
                      <a:ext uri="{FF2B5EF4-FFF2-40B4-BE49-F238E27FC236}">
                        <a16:creationId xmlns:a16="http://schemas.microsoft.com/office/drawing/2014/main" id="{71275661-1168-99E0-B9E4-9A829F9973D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0">
                    <a:extLst>
                      <a:ext uri="{FF2B5EF4-FFF2-40B4-BE49-F238E27FC236}">
                        <a16:creationId xmlns:a16="http://schemas.microsoft.com/office/drawing/2014/main" id="{E1F53FBF-117B-57F3-E9BC-FFA63522D62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5" name="Freeform 165">
                  <a:extLst>
                    <a:ext uri="{FF2B5EF4-FFF2-40B4-BE49-F238E27FC236}">
                      <a16:creationId xmlns:a16="http://schemas.microsoft.com/office/drawing/2014/main" id="{CBCB0686-5EE6-A6FC-DC4F-A3A8DD0269A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161">
                <a:extLst>
                  <a:ext uri="{FF2B5EF4-FFF2-40B4-BE49-F238E27FC236}">
                    <a16:creationId xmlns:a16="http://schemas.microsoft.com/office/drawing/2014/main" id="{8DD15845-9FDD-09C0-4684-91959DD3B20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11">
                <a:extLst>
                  <a:ext uri="{FF2B5EF4-FFF2-40B4-BE49-F238E27FC236}">
                    <a16:creationId xmlns:a16="http://schemas.microsoft.com/office/drawing/2014/main" id="{4E2106F9-71BC-C7D0-D8D0-0805ED236D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9" name="Picture 2">
              <a:extLst>
                <a:ext uri="{FF2B5EF4-FFF2-40B4-BE49-F238E27FC236}">
                  <a16:creationId xmlns:a16="http://schemas.microsoft.com/office/drawing/2014/main" id="{1623B0BD-9005-FED4-7996-0868083180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5666183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right)">
                                      <p:cBhvr>
                                        <p:cTn id="18" dur="500"/>
                                        <p:tgtEl>
                                          <p:spTgt spid="32"/>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p:bldP spid="33" grpId="0" animBg="1"/>
      <p:bldP spid="34" grpId="0"/>
    </p:bld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87615" y="2999807"/>
            <a:ext cx="3404006" cy="1126533"/>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419101" y="3106931"/>
            <a:ext cx="3118826"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More like “super sneaky stuff”…</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5171967"/>
            <a:ext cx="1395034" cy="1346673"/>
          </a:xfrm>
          <a:prstGeom prst="rect">
            <a:avLst/>
          </a:prstGeom>
        </p:spPr>
      </p:pic>
      <p:cxnSp>
        <p:nvCxnSpPr>
          <p:cNvPr id="35" name="!!Arrow 6">
            <a:extLst>
              <a:ext uri="{FF2B5EF4-FFF2-40B4-BE49-F238E27FC236}">
                <a16:creationId xmlns:a16="http://schemas.microsoft.com/office/drawing/2014/main" id="{579005EA-AAF4-FE38-C767-E1F09B3AC6A5}"/>
              </a:ext>
            </a:extLst>
          </p:cNvPr>
          <p:cNvCxnSpPr>
            <a:cxnSpLocks/>
          </p:cNvCxnSpPr>
          <p:nvPr/>
        </p:nvCxnSpPr>
        <p:spPr>
          <a:xfrm>
            <a:off x="9536263"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Req6BG">
            <a:extLst>
              <a:ext uri="{FF2B5EF4-FFF2-40B4-BE49-F238E27FC236}">
                <a16:creationId xmlns:a16="http://schemas.microsoft.com/office/drawing/2014/main" id="{DFB392F0-9F76-AB41-10BA-7375BB0345D5}"/>
              </a:ext>
            </a:extLst>
          </p:cNvPr>
          <p:cNvSpPr/>
          <p:nvPr/>
        </p:nvSpPr>
        <p:spPr>
          <a:xfrm>
            <a:off x="9269111"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7" name="!!Req6Text">
            <a:extLst>
              <a:ext uri="{FF2B5EF4-FFF2-40B4-BE49-F238E27FC236}">
                <a16:creationId xmlns:a16="http://schemas.microsoft.com/office/drawing/2014/main" id="{09BEE84F-06D2-36AF-5304-958B1B9ED533}"/>
              </a:ext>
            </a:extLst>
          </p:cNvPr>
          <p:cNvSpPr txBox="1"/>
          <p:nvPr/>
        </p:nvSpPr>
        <p:spPr>
          <a:xfrm>
            <a:off x="9316062"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8" name="!!AccessToken2">
            <a:extLst>
              <a:ext uri="{FF2B5EF4-FFF2-40B4-BE49-F238E27FC236}">
                <a16:creationId xmlns:a16="http://schemas.microsoft.com/office/drawing/2014/main" id="{E2F4EBD3-3B59-31CD-FA8E-1BCA953035BC}"/>
              </a:ext>
            </a:extLst>
          </p:cNvPr>
          <p:cNvSpPr txBox="1"/>
          <p:nvPr/>
        </p:nvSpPr>
        <p:spPr>
          <a:xfrm>
            <a:off x="9269110"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Alice_</a:t>
            </a:r>
            <a:r>
              <a:rPr lang="en-US" sz="2000" dirty="0" err="1">
                <a:solidFill>
                  <a:srgbClr val="F237E0"/>
                </a:solidFill>
                <a:latin typeface="Courier New" panose="02070309020205020404" pitchFamily="49" charset="0"/>
                <a:cs typeface="Courier New" panose="02070309020205020404" pitchFamily="49" charset="0"/>
              </a:rPr>
              <a:t>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cxnSp>
        <p:nvCxnSpPr>
          <p:cNvPr id="39" name="!!Arrow 7">
            <a:extLst>
              <a:ext uri="{FF2B5EF4-FFF2-40B4-BE49-F238E27FC236}">
                <a16:creationId xmlns:a16="http://schemas.microsoft.com/office/drawing/2014/main" id="{01EDBB17-212D-8617-3145-6F022A42295A}"/>
              </a:ext>
            </a:extLst>
          </p:cNvPr>
          <p:cNvCxnSpPr>
            <a:cxnSpLocks/>
          </p:cNvCxnSpPr>
          <p:nvPr/>
        </p:nvCxnSpPr>
        <p:spPr>
          <a:xfrm flipV="1">
            <a:off x="8865703" y="3314675"/>
            <a:ext cx="0" cy="1715386"/>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1" name="!!RespBG">
            <a:extLst>
              <a:ext uri="{FF2B5EF4-FFF2-40B4-BE49-F238E27FC236}">
                <a16:creationId xmlns:a16="http://schemas.microsoft.com/office/drawing/2014/main" id="{ACC68D77-2BDA-FCA7-71AB-8DF0F8B1E04B}"/>
              </a:ext>
            </a:extLst>
          </p:cNvPr>
          <p:cNvSpPr/>
          <p:nvPr/>
        </p:nvSpPr>
        <p:spPr>
          <a:xfrm>
            <a:off x="7044956"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Resp">
            <a:extLst>
              <a:ext uri="{FF2B5EF4-FFF2-40B4-BE49-F238E27FC236}">
                <a16:creationId xmlns:a16="http://schemas.microsoft.com/office/drawing/2014/main" id="{B94C0077-E68A-6E26-FFA2-D2204D626F0F}"/>
              </a:ext>
            </a:extLst>
          </p:cNvPr>
          <p:cNvSpPr txBox="1"/>
          <p:nvPr/>
        </p:nvSpPr>
        <p:spPr>
          <a:xfrm>
            <a:off x="7192428"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43" name="Rectangle: Rounded Corners 42">
            <a:extLst>
              <a:ext uri="{FF2B5EF4-FFF2-40B4-BE49-F238E27FC236}">
                <a16:creationId xmlns:a16="http://schemas.microsoft.com/office/drawing/2014/main" id="{A306AC35-DCEC-F2BA-4A1C-F6AF3CC768C0}"/>
              </a:ext>
            </a:extLst>
          </p:cNvPr>
          <p:cNvSpPr/>
          <p:nvPr/>
        </p:nvSpPr>
        <p:spPr>
          <a:xfrm>
            <a:off x="7481170"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443D52FA-CF65-F3A1-10D9-543A5B80A3A6}"/>
              </a:ext>
            </a:extLst>
          </p:cNvPr>
          <p:cNvGrpSpPr/>
          <p:nvPr/>
        </p:nvGrpSpPr>
        <p:grpSpPr>
          <a:xfrm>
            <a:off x="3556736" y="3843609"/>
            <a:ext cx="3372445" cy="1016935"/>
            <a:chOff x="-1881491" y="3216501"/>
            <a:chExt cx="3372445" cy="1016935"/>
          </a:xfrm>
        </p:grpSpPr>
        <p:pic>
          <p:nvPicPr>
            <p:cNvPr id="45" name="Picture 44">
              <a:extLst>
                <a:ext uri="{FF2B5EF4-FFF2-40B4-BE49-F238E27FC236}">
                  <a16:creationId xmlns:a16="http://schemas.microsoft.com/office/drawing/2014/main" id="{891C3ADF-2E85-CD89-AED8-6B994267C4A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6" name="Rectangle: Rounded Corners 45">
              <a:extLst>
                <a:ext uri="{FF2B5EF4-FFF2-40B4-BE49-F238E27FC236}">
                  <a16:creationId xmlns:a16="http://schemas.microsoft.com/office/drawing/2014/main" id="{55CE2095-F932-21CE-3A03-AFA79453F677}"/>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46">
              <a:extLst>
                <a:ext uri="{FF2B5EF4-FFF2-40B4-BE49-F238E27FC236}">
                  <a16:creationId xmlns:a16="http://schemas.microsoft.com/office/drawing/2014/main" id="{AEA12EBA-9169-D877-0D49-95F4F389A8AF}"/>
                </a:ext>
              </a:extLst>
            </p:cNvPr>
            <p:cNvGrpSpPr/>
            <p:nvPr/>
          </p:nvGrpSpPr>
          <p:grpSpPr>
            <a:xfrm>
              <a:off x="-576426" y="3356578"/>
              <a:ext cx="528269" cy="683865"/>
              <a:chOff x="9592919" y="3281030"/>
              <a:chExt cx="2412301" cy="3122817"/>
            </a:xfrm>
          </p:grpSpPr>
          <p:sp>
            <p:nvSpPr>
              <p:cNvPr id="50" name="Freeform 158">
                <a:extLst>
                  <a:ext uri="{FF2B5EF4-FFF2-40B4-BE49-F238E27FC236}">
                    <a16:creationId xmlns:a16="http://schemas.microsoft.com/office/drawing/2014/main" id="{4BF3506E-E3D1-006B-9945-2F5E74EA40C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1" name="Group 50">
                <a:extLst>
                  <a:ext uri="{FF2B5EF4-FFF2-40B4-BE49-F238E27FC236}">
                    <a16:creationId xmlns:a16="http://schemas.microsoft.com/office/drawing/2014/main" id="{70F55AB0-6C48-6DD6-7D57-16AEED32B8F7}"/>
                  </a:ext>
                </a:extLst>
              </p:cNvPr>
              <p:cNvGrpSpPr/>
              <p:nvPr/>
            </p:nvGrpSpPr>
            <p:grpSpPr>
              <a:xfrm>
                <a:off x="10528695" y="4589748"/>
                <a:ext cx="560994" cy="1088627"/>
                <a:chOff x="6048941" y="4798352"/>
                <a:chExt cx="549031" cy="1349261"/>
              </a:xfrm>
            </p:grpSpPr>
            <p:grpSp>
              <p:nvGrpSpPr>
                <p:cNvPr id="54" name="Group 53">
                  <a:extLst>
                    <a:ext uri="{FF2B5EF4-FFF2-40B4-BE49-F238E27FC236}">
                      <a16:creationId xmlns:a16="http://schemas.microsoft.com/office/drawing/2014/main" id="{782C5F86-C9C0-DB8B-E421-6895812D8134}"/>
                    </a:ext>
                  </a:extLst>
                </p:cNvPr>
                <p:cNvGrpSpPr/>
                <p:nvPr/>
              </p:nvGrpSpPr>
              <p:grpSpPr>
                <a:xfrm>
                  <a:off x="6048941" y="4798352"/>
                  <a:ext cx="542456" cy="1088197"/>
                  <a:chOff x="6048941" y="4798352"/>
                  <a:chExt cx="542456" cy="1088197"/>
                </a:xfrm>
              </p:grpSpPr>
              <p:sp>
                <p:nvSpPr>
                  <p:cNvPr id="56" name="Freeform 159">
                    <a:extLst>
                      <a:ext uri="{FF2B5EF4-FFF2-40B4-BE49-F238E27FC236}">
                        <a16:creationId xmlns:a16="http://schemas.microsoft.com/office/drawing/2014/main" id="{64796661-0994-4C22-5F4C-F2F80C4525DB}"/>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0">
                    <a:extLst>
                      <a:ext uri="{FF2B5EF4-FFF2-40B4-BE49-F238E27FC236}">
                        <a16:creationId xmlns:a16="http://schemas.microsoft.com/office/drawing/2014/main" id="{1F63A504-0C65-FDEF-8FB0-CEB83E1E8FA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5" name="Freeform 165">
                  <a:extLst>
                    <a:ext uri="{FF2B5EF4-FFF2-40B4-BE49-F238E27FC236}">
                      <a16:creationId xmlns:a16="http://schemas.microsoft.com/office/drawing/2014/main" id="{3A8737CE-23FF-4D30-336E-4568CE96C94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2" name="Freeform 161">
                <a:extLst>
                  <a:ext uri="{FF2B5EF4-FFF2-40B4-BE49-F238E27FC236}">
                    <a16:creationId xmlns:a16="http://schemas.microsoft.com/office/drawing/2014/main" id="{31C15379-349F-480C-A2E4-7FF46A7A629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3" name="Freeform 11">
                <a:extLst>
                  <a:ext uri="{FF2B5EF4-FFF2-40B4-BE49-F238E27FC236}">
                    <a16:creationId xmlns:a16="http://schemas.microsoft.com/office/drawing/2014/main" id="{8C9088EB-DC2B-1295-C96E-50C3924E64E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BD21230A-E09F-C2B9-26A6-0302742C4FF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9" name="TextBox 48">
              <a:extLst>
                <a:ext uri="{FF2B5EF4-FFF2-40B4-BE49-F238E27FC236}">
                  <a16:creationId xmlns:a16="http://schemas.microsoft.com/office/drawing/2014/main" id="{B039DEE3-6772-28E6-D01F-9629D3FCA52F}"/>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8" name="Rectangle: Rounded Corners 57">
            <a:extLst>
              <a:ext uri="{FF2B5EF4-FFF2-40B4-BE49-F238E27FC236}">
                <a16:creationId xmlns:a16="http://schemas.microsoft.com/office/drawing/2014/main" id="{40078FB6-BA61-F66B-6070-996EDD032F62}"/>
              </a:ext>
            </a:extLst>
          </p:cNvPr>
          <p:cNvSpPr/>
          <p:nvPr/>
        </p:nvSpPr>
        <p:spPr>
          <a:xfrm>
            <a:off x="5437841" y="4326213"/>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328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2" presetClass="entr" presetSubtype="4"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p:bldP spid="41" grpId="0" animBg="1"/>
      <p:bldP spid="42" grpId="0"/>
      <p:bldP spid="43" grpId="0" animBg="1"/>
      <p:bldP spid="5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1495693" y="3106931"/>
            <a:ext cx="2651833"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Gotcha!</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6931023"/>
            <a:ext cx="1395034" cy="1346673"/>
          </a:xfrm>
          <a:prstGeom prst="rect">
            <a:avLst/>
          </a:prstGeom>
        </p:spPr>
      </p:pic>
      <p:cxnSp>
        <p:nvCxnSpPr>
          <p:cNvPr id="39" name="!!Arrow 8">
            <a:extLst>
              <a:ext uri="{FF2B5EF4-FFF2-40B4-BE49-F238E27FC236}">
                <a16:creationId xmlns:a16="http://schemas.microsoft.com/office/drawing/2014/main" id="{01EDBB17-212D-8617-3145-6F022A42295A}"/>
              </a:ext>
            </a:extLst>
          </p:cNvPr>
          <p:cNvCxnSpPr>
            <a:cxnSpLocks/>
          </p:cNvCxnSpPr>
          <p:nvPr/>
        </p:nvCxnSpPr>
        <p:spPr>
          <a:xfrm flipH="1">
            <a:off x="5069571" y="3314675"/>
            <a:ext cx="3686971" cy="1818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Req7BG">
            <a:extLst>
              <a:ext uri="{FF2B5EF4-FFF2-40B4-BE49-F238E27FC236}">
                <a16:creationId xmlns:a16="http://schemas.microsoft.com/office/drawing/2014/main" id="{74555BC4-B6A7-B7F3-6768-A8151533689D}"/>
              </a:ext>
            </a:extLst>
          </p:cNvPr>
          <p:cNvSpPr/>
          <p:nvPr/>
        </p:nvSpPr>
        <p:spPr>
          <a:xfrm>
            <a:off x="5584661" y="3212370"/>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Req7Text">
            <a:extLst>
              <a:ext uri="{FF2B5EF4-FFF2-40B4-BE49-F238E27FC236}">
                <a16:creationId xmlns:a16="http://schemas.microsoft.com/office/drawing/2014/main" id="{538EC06D-6DCF-D8B3-F07C-66CEFD7EB72D}"/>
              </a:ext>
            </a:extLst>
          </p:cNvPr>
          <p:cNvSpPr txBox="1"/>
          <p:nvPr/>
        </p:nvSpPr>
        <p:spPr>
          <a:xfrm>
            <a:off x="5631612" y="3212370"/>
            <a:ext cx="2598762" cy="1015663"/>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Hello </a:t>
            </a:r>
            <a:r>
              <a:rPr lang="en-US" sz="2000" b="1" dirty="0">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Here's your secret stuff!</a:t>
            </a:r>
          </a:p>
        </p:txBody>
      </p:sp>
    </p:spTree>
    <p:extLst>
      <p:ext uri="{BB962C8B-B14F-4D97-AF65-F5344CB8AC3E}">
        <p14:creationId xmlns:p14="http://schemas.microsoft.com/office/powerpoint/2010/main" val="13525441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0" grpId="0"/>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2499413"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387654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216365" y="2124935"/>
            <a:ext cx="7683069" cy="2554545"/>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a:p>
            <a:pPr algn="ctr"/>
            <a:endParaRPr lang="en-US" sz="4000" b="1" dirty="0">
              <a:solidFill>
                <a:srgbClr val="FD7D00"/>
              </a:solidFill>
              <a:latin typeface="Corbel" panose="020B0503020204020204" pitchFamily="34" charset="0"/>
            </a:endParaRPr>
          </a:p>
          <a:p>
            <a:pPr algn="ctr"/>
            <a:r>
              <a:rPr lang="en-US" sz="4000" dirty="0">
                <a:solidFill>
                  <a:srgbClr val="FD7D00"/>
                </a:solidFill>
                <a:latin typeface="Corbel" panose="020B0503020204020204" pitchFamily="34" charset="0"/>
              </a:rPr>
              <a:t>because access tokens lack </a:t>
            </a:r>
            <a:r>
              <a:rPr lang="en-US" sz="4000" b="1" dirty="0">
                <a:solidFill>
                  <a:srgbClr val="FD7D00"/>
                </a:solidFill>
                <a:latin typeface="Corbel" panose="020B0503020204020204" pitchFamily="34" charset="0"/>
              </a:rPr>
              <a:t>audience restriction</a:t>
            </a:r>
            <a:endParaRPr lang="en-US" sz="4000" dirty="0">
              <a:solidFill>
                <a:srgbClr val="FD7D00"/>
              </a:solidFill>
              <a:latin typeface="Corbel" panose="020B0503020204020204" pitchFamily="34" charset="0"/>
            </a:endParaRPr>
          </a:p>
        </p:txBody>
      </p:sp>
      <p:sp>
        <p:nvSpPr>
          <p:cNvPr id="32" name="TextBox 31">
            <a:extLst>
              <a:ext uri="{FF2B5EF4-FFF2-40B4-BE49-F238E27FC236}">
                <a16:creationId xmlns:a16="http://schemas.microsoft.com/office/drawing/2014/main" id="{2B5582C5-C4E4-7593-8F40-18AF892BFA9A}"/>
              </a:ext>
            </a:extLst>
          </p:cNvPr>
          <p:cNvSpPr txBox="1"/>
          <p:nvPr/>
        </p:nvSpPr>
        <p:spPr>
          <a:xfrm>
            <a:off x="-1779336" y="2243052"/>
            <a:ext cx="843501" cy="461665"/>
          </a:xfrm>
          <a:prstGeom prst="rect">
            <a:avLst/>
          </a:prstGeom>
          <a:noFill/>
        </p:spPr>
        <p:txBody>
          <a:bodyPr wrap="none" rtlCol="0">
            <a:spAutoFit/>
          </a:bodyPr>
          <a:lstStyle/>
          <a:p>
            <a:r>
              <a:rPr lang="en-US" sz="2400" dirty="0">
                <a:solidFill>
                  <a:schemeClr val="bg1">
                    <a:lumMod val="95000"/>
                  </a:schemeClr>
                </a:solidFill>
              </a:rPr>
              <a:t>Visits</a:t>
            </a:r>
          </a:p>
        </p:txBody>
      </p:sp>
      <p:sp>
        <p:nvSpPr>
          <p:cNvPr id="47" name="TextBox 46">
            <a:extLst>
              <a:ext uri="{FF2B5EF4-FFF2-40B4-BE49-F238E27FC236}">
                <a16:creationId xmlns:a16="http://schemas.microsoft.com/office/drawing/2014/main" id="{B3684E6D-6638-26D9-46EB-9713FC631DF9}"/>
              </a:ext>
            </a:extLst>
          </p:cNvPr>
          <p:cNvSpPr txBox="1"/>
          <p:nvPr/>
        </p:nvSpPr>
        <p:spPr>
          <a:xfrm>
            <a:off x="-1583931" y="3188045"/>
            <a:ext cx="1468672" cy="830997"/>
          </a:xfrm>
          <a:prstGeom prst="rect">
            <a:avLst/>
          </a:prstGeom>
          <a:noFill/>
        </p:spPr>
        <p:txBody>
          <a:bodyPr wrap="none" rtlCol="0">
            <a:spAutoFit/>
          </a:bodyPr>
          <a:lstStyle/>
          <a:p>
            <a:r>
              <a:rPr lang="en-US" sz="2400" dirty="0">
                <a:solidFill>
                  <a:schemeClr val="bg1">
                    <a:lumMod val="95000"/>
                  </a:schemeClr>
                </a:solidFill>
              </a:rPr>
              <a:t>Gains</a:t>
            </a:r>
          </a:p>
          <a:p>
            <a:r>
              <a:rPr lang="en-US" sz="2400" dirty="0">
                <a:solidFill>
                  <a:schemeClr val="bg1">
                    <a:lumMod val="95000"/>
                  </a:schemeClr>
                </a:solidFill>
              </a:rPr>
              <a:t>       access</a:t>
            </a:r>
          </a:p>
        </p:txBody>
      </p:sp>
      <p:pic>
        <p:nvPicPr>
          <p:cNvPr id="28" name="Picture 2">
            <a:extLst>
              <a:ext uri="{FF2B5EF4-FFF2-40B4-BE49-F238E27FC236}">
                <a16:creationId xmlns:a16="http://schemas.microsoft.com/office/drawing/2014/main" id="{6AEA951E-3EE7-F932-86AC-09D6C63075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2772030" y="1945826"/>
            <a:ext cx="1758294" cy="2052073"/>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694254A9-8EEB-422F-BBD4-64B5B6C6FAED}"/>
              </a:ext>
            </a:extLst>
          </p:cNvPr>
          <p:cNvGrpSpPr/>
          <p:nvPr/>
        </p:nvGrpSpPr>
        <p:grpSpPr>
          <a:xfrm>
            <a:off x="3727191" y="9612145"/>
            <a:ext cx="4639023" cy="1016935"/>
            <a:chOff x="-1881491" y="3216501"/>
            <a:chExt cx="4639023" cy="1016935"/>
          </a:xfrm>
        </p:grpSpPr>
        <p:pic>
          <p:nvPicPr>
            <p:cNvPr id="39" name="Picture 38">
              <a:extLst>
                <a:ext uri="{FF2B5EF4-FFF2-40B4-BE49-F238E27FC236}">
                  <a16:creationId xmlns:a16="http://schemas.microsoft.com/office/drawing/2014/main" id="{E17EBA3C-FB67-76FA-4FB2-34D718A74FA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2" name="Rectangle: Rounded Corners 41">
              <a:extLst>
                <a:ext uri="{FF2B5EF4-FFF2-40B4-BE49-F238E27FC236}">
                  <a16:creationId xmlns:a16="http://schemas.microsoft.com/office/drawing/2014/main" id="{FC644809-C25E-AFFE-230B-46A6D65EA787}"/>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D5612DCC-D459-2142-7199-4C725791B05E}"/>
                </a:ext>
              </a:extLst>
            </p:cNvPr>
            <p:cNvGrpSpPr/>
            <p:nvPr/>
          </p:nvGrpSpPr>
          <p:grpSpPr>
            <a:xfrm>
              <a:off x="-576426" y="3356578"/>
              <a:ext cx="528269" cy="683865"/>
              <a:chOff x="9592919" y="3281030"/>
              <a:chExt cx="2412301" cy="3122817"/>
            </a:xfrm>
          </p:grpSpPr>
          <p:sp>
            <p:nvSpPr>
              <p:cNvPr id="49" name="Freeform 158">
                <a:extLst>
                  <a:ext uri="{FF2B5EF4-FFF2-40B4-BE49-F238E27FC236}">
                    <a16:creationId xmlns:a16="http://schemas.microsoft.com/office/drawing/2014/main" id="{9596A59E-EC21-BE93-8686-98259FA3842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6" name="Group 55">
                <a:extLst>
                  <a:ext uri="{FF2B5EF4-FFF2-40B4-BE49-F238E27FC236}">
                    <a16:creationId xmlns:a16="http://schemas.microsoft.com/office/drawing/2014/main" id="{9D72FDA7-9312-36C8-5BF0-FEF87DAED55B}"/>
                  </a:ext>
                </a:extLst>
              </p:cNvPr>
              <p:cNvGrpSpPr/>
              <p:nvPr/>
            </p:nvGrpSpPr>
            <p:grpSpPr>
              <a:xfrm>
                <a:off x="10528695" y="4589748"/>
                <a:ext cx="560994" cy="1088627"/>
                <a:chOff x="6048941" y="4798352"/>
                <a:chExt cx="549031" cy="1349261"/>
              </a:xfrm>
            </p:grpSpPr>
            <p:grpSp>
              <p:nvGrpSpPr>
                <p:cNvPr id="60" name="Group 59">
                  <a:extLst>
                    <a:ext uri="{FF2B5EF4-FFF2-40B4-BE49-F238E27FC236}">
                      <a16:creationId xmlns:a16="http://schemas.microsoft.com/office/drawing/2014/main" id="{1235F7DD-D65F-9208-963D-214CC9B15A33}"/>
                    </a:ext>
                  </a:extLst>
                </p:cNvPr>
                <p:cNvGrpSpPr/>
                <p:nvPr/>
              </p:nvGrpSpPr>
              <p:grpSpPr>
                <a:xfrm>
                  <a:off x="6048941" y="4798352"/>
                  <a:ext cx="542456" cy="1088197"/>
                  <a:chOff x="6048941" y="4798352"/>
                  <a:chExt cx="542456" cy="1088197"/>
                </a:xfrm>
              </p:grpSpPr>
              <p:sp>
                <p:nvSpPr>
                  <p:cNvPr id="62" name="Freeform 159">
                    <a:extLst>
                      <a:ext uri="{FF2B5EF4-FFF2-40B4-BE49-F238E27FC236}">
                        <a16:creationId xmlns:a16="http://schemas.microsoft.com/office/drawing/2014/main" id="{FF2F17D1-47B6-2703-FAE7-4A91FA80C8E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60">
                    <a:extLst>
                      <a:ext uri="{FF2B5EF4-FFF2-40B4-BE49-F238E27FC236}">
                        <a16:creationId xmlns:a16="http://schemas.microsoft.com/office/drawing/2014/main" id="{2EF4C63F-9EB6-5755-483B-006532F4DB6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1" name="Freeform 165">
                  <a:extLst>
                    <a:ext uri="{FF2B5EF4-FFF2-40B4-BE49-F238E27FC236}">
                      <a16:creationId xmlns:a16="http://schemas.microsoft.com/office/drawing/2014/main" id="{3B268D16-369B-39A2-A48A-2D139CF31F5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7" name="Freeform 161">
                <a:extLst>
                  <a:ext uri="{FF2B5EF4-FFF2-40B4-BE49-F238E27FC236}">
                    <a16:creationId xmlns:a16="http://schemas.microsoft.com/office/drawing/2014/main" id="{3D355D2F-00C6-4C53-CB8D-F435DE4EF64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Freeform 11">
                <a:extLst>
                  <a:ext uri="{FF2B5EF4-FFF2-40B4-BE49-F238E27FC236}">
                    <a16:creationId xmlns:a16="http://schemas.microsoft.com/office/drawing/2014/main" id="{765A3F56-D123-8BA5-4AD2-1012AF12D14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11471C17-358B-1714-B664-795F1B37CBB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6" name="TextBox 45">
              <a:extLst>
                <a:ext uri="{FF2B5EF4-FFF2-40B4-BE49-F238E27FC236}">
                  <a16:creationId xmlns:a16="http://schemas.microsoft.com/office/drawing/2014/main" id="{2A10517E-397C-AFA6-1667-C3AE623B9FAA}"/>
                </a:ext>
              </a:extLst>
            </p:cNvPr>
            <p:cNvSpPr txBox="1"/>
            <p:nvPr/>
          </p:nvSpPr>
          <p:spPr>
            <a:xfrm>
              <a:off x="-4450" y="3674224"/>
              <a:ext cx="2339102"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Email: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pic>
        <p:nvPicPr>
          <p:cNvPr id="2" name="Picture 1">
            <a:extLst>
              <a:ext uri="{FF2B5EF4-FFF2-40B4-BE49-F238E27FC236}">
                <a16:creationId xmlns:a16="http://schemas.microsoft.com/office/drawing/2014/main" id="{37E609FB-1F0E-EE96-6E58-ED8829A9339A}"/>
              </a:ext>
            </a:extLst>
          </p:cNvPr>
          <p:cNvPicPr>
            <a:picLocks noChangeAspect="1"/>
          </p:cNvPicPr>
          <p:nvPr/>
        </p:nvPicPr>
        <p:blipFill>
          <a:blip r:embed="rId3"/>
          <a:stretch>
            <a:fillRect/>
          </a:stretch>
        </p:blipFill>
        <p:spPr>
          <a:xfrm>
            <a:off x="13440783" y="1950241"/>
            <a:ext cx="1325060" cy="1413909"/>
          </a:xfrm>
          <a:prstGeom prst="rect">
            <a:avLst/>
          </a:prstGeom>
        </p:spPr>
      </p:pic>
      <p:sp>
        <p:nvSpPr>
          <p:cNvPr id="3" name="TextBox 2">
            <a:extLst>
              <a:ext uri="{FF2B5EF4-FFF2-40B4-BE49-F238E27FC236}">
                <a16:creationId xmlns:a16="http://schemas.microsoft.com/office/drawing/2014/main" id="{01C953AD-F784-67D8-F700-54A989786CA2}"/>
              </a:ext>
            </a:extLst>
          </p:cNvPr>
          <p:cNvSpPr txBox="1"/>
          <p:nvPr/>
        </p:nvSpPr>
        <p:spPr>
          <a:xfrm>
            <a:off x="1219700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518132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028825" y="2124935"/>
            <a:ext cx="8058150" cy="3785652"/>
          </a:xfrm>
          <a:prstGeom prst="rect">
            <a:avLst/>
          </a:prstGeom>
          <a:noFill/>
        </p:spPr>
        <p:txBody>
          <a:bodyPr wrap="square" rtlCol="0">
            <a:spAutoFit/>
          </a:bodyPr>
          <a:lstStyle/>
          <a:p>
            <a:pPr algn="ctr"/>
            <a:r>
              <a:rPr lang="en-US" sz="4000" b="1" dirty="0">
                <a:solidFill>
                  <a:srgbClr val="FD7D00"/>
                </a:solidFill>
                <a:latin typeface="Corbel" panose="020B0503020204020204" pitchFamily="34" charset="0"/>
              </a:rPr>
              <a:t>could be</a:t>
            </a:r>
            <a:r>
              <a:rPr lang="en-US" sz="4000" dirty="0">
                <a:solidFill>
                  <a:srgbClr val="FD7D00"/>
                </a:solidFill>
                <a:latin typeface="Corbel" panose="020B0503020204020204" pitchFamily="34" charset="0"/>
              </a:rPr>
              <a:t> an authentication protocol</a:t>
            </a:r>
          </a:p>
          <a:p>
            <a:pPr algn="ctr"/>
            <a:endParaRPr lang="en-US" sz="4000" b="1" dirty="0">
              <a:solidFill>
                <a:srgbClr val="FD7D00"/>
              </a:solidFill>
              <a:latin typeface="Corbel" panose="020B0503020204020204" pitchFamily="34" charset="0"/>
            </a:endParaRPr>
          </a:p>
          <a:p>
            <a:pPr algn="ctr"/>
            <a:r>
              <a:rPr lang="en-US" sz="4000" b="1" dirty="0">
                <a:solidFill>
                  <a:srgbClr val="FD7D00"/>
                </a:solidFill>
                <a:latin typeface="Corbel" panose="020B0503020204020204" pitchFamily="34" charset="0"/>
              </a:rPr>
              <a:t>if</a:t>
            </a:r>
            <a:r>
              <a:rPr lang="en-US" sz="4000" dirty="0">
                <a:solidFill>
                  <a:srgbClr val="FD7D00"/>
                </a:solidFill>
                <a:latin typeface="Corbel" panose="020B0503020204020204" pitchFamily="34" charset="0"/>
              </a:rPr>
              <a:t> access tokens indicated </a:t>
            </a:r>
            <a:br>
              <a:rPr lang="en-US" sz="4000" dirty="0">
                <a:solidFill>
                  <a:srgbClr val="FD7D00"/>
                </a:solidFill>
                <a:latin typeface="Corbel" panose="020B0503020204020204" pitchFamily="34" charset="0"/>
              </a:rPr>
            </a:br>
            <a:br>
              <a:rPr lang="en-US" sz="4000" dirty="0">
                <a:solidFill>
                  <a:srgbClr val="FD7D00"/>
                </a:solidFill>
                <a:latin typeface="Corbel" panose="020B0503020204020204" pitchFamily="34" charset="0"/>
              </a:rPr>
            </a:br>
            <a:r>
              <a:rPr lang="en-US" sz="4000" dirty="0">
                <a:solidFill>
                  <a:schemeClr val="bg1">
                    <a:lumMod val="95000"/>
                  </a:schemeClr>
                </a:solidFill>
                <a:latin typeface="Corbel" panose="020B0503020204020204" pitchFamily="34" charset="0"/>
              </a:rPr>
              <a:t>(1) which client they were granted to;</a:t>
            </a:r>
          </a:p>
          <a:p>
            <a:pPr algn="ctr"/>
            <a:r>
              <a:rPr lang="en-US" sz="4000" dirty="0">
                <a:solidFill>
                  <a:schemeClr val="bg1">
                    <a:lumMod val="95000"/>
                  </a:schemeClr>
                </a:solidFill>
                <a:latin typeface="Corbel" panose="020B0503020204020204" pitchFamily="34" charset="0"/>
              </a:rPr>
              <a:t>(2) which identity authorized them</a:t>
            </a:r>
          </a:p>
        </p:txBody>
      </p:sp>
    </p:spTree>
    <p:extLst>
      <p:ext uri="{BB962C8B-B14F-4D97-AF65-F5344CB8AC3E}">
        <p14:creationId xmlns:p14="http://schemas.microsoft.com/office/powerpoint/2010/main" val="1535597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okenBG">
            <a:extLst>
              <a:ext uri="{FF2B5EF4-FFF2-40B4-BE49-F238E27FC236}">
                <a16:creationId xmlns:a16="http://schemas.microsoft.com/office/drawing/2014/main" id="{27083D95-EA36-38E8-28E3-1C102C79E8CD}"/>
              </a:ext>
            </a:extLst>
          </p:cNvPr>
          <p:cNvSpPr/>
          <p:nvPr/>
        </p:nvSpPr>
        <p:spPr>
          <a:xfrm>
            <a:off x="1505000" y="2511634"/>
            <a:ext cx="2943175" cy="59351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oken">
            <a:extLst>
              <a:ext uri="{FF2B5EF4-FFF2-40B4-BE49-F238E27FC236}">
                <a16:creationId xmlns:a16="http://schemas.microsoft.com/office/drawing/2014/main" id="{A0C6DC0A-3B48-58E3-247A-F3A44DFDE723}"/>
              </a:ext>
            </a:extLst>
          </p:cNvPr>
          <p:cNvSpPr txBox="1"/>
          <p:nvPr/>
        </p:nvSpPr>
        <p:spPr>
          <a:xfrm>
            <a:off x="1767864" y="2600985"/>
            <a:ext cx="233910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p:txBody>
      </p:sp>
      <p:sp>
        <p:nvSpPr>
          <p:cNvPr id="4" name="Txt4">
            <a:extLst>
              <a:ext uri="{FF2B5EF4-FFF2-40B4-BE49-F238E27FC236}">
                <a16:creationId xmlns:a16="http://schemas.microsoft.com/office/drawing/2014/main" id="{AE2C5E17-01B4-E453-592B-ABA71B695B13}"/>
              </a:ext>
            </a:extLst>
          </p:cNvPr>
          <p:cNvSpPr txBox="1"/>
          <p:nvPr/>
        </p:nvSpPr>
        <p:spPr>
          <a:xfrm>
            <a:off x="1028042" y="1780231"/>
            <a:ext cx="4020207"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OAuth tokens are opaque to clients</a:t>
            </a:r>
            <a:endParaRPr lang="en-US" sz="2000" b="1" dirty="0">
              <a:solidFill>
                <a:schemeClr val="bg1"/>
              </a:solidFill>
              <a:latin typeface="Corbel" panose="020B0503020204020204" pitchFamily="34" charset="0"/>
            </a:endParaRPr>
          </a:p>
        </p:txBody>
      </p:sp>
      <p:sp>
        <p:nvSpPr>
          <p:cNvPr id="6" name="!!TokenBG">
            <a:extLst>
              <a:ext uri="{FF2B5EF4-FFF2-40B4-BE49-F238E27FC236}">
                <a16:creationId xmlns:a16="http://schemas.microsoft.com/office/drawing/2014/main" id="{A6B9EA4D-FEBF-E876-6F11-2BC4FE47804B}"/>
              </a:ext>
            </a:extLst>
          </p:cNvPr>
          <p:cNvSpPr/>
          <p:nvPr/>
        </p:nvSpPr>
        <p:spPr>
          <a:xfrm>
            <a:off x="7353350" y="2511634"/>
            <a:ext cx="3733750" cy="126979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Token">
            <a:extLst>
              <a:ext uri="{FF2B5EF4-FFF2-40B4-BE49-F238E27FC236}">
                <a16:creationId xmlns:a16="http://schemas.microsoft.com/office/drawing/2014/main" id="{96FAF63A-D1C1-C8D3-BD48-C956A3C468A6}"/>
              </a:ext>
            </a:extLst>
          </p:cNvPr>
          <p:cNvSpPr txBox="1"/>
          <p:nvPr/>
        </p:nvSpPr>
        <p:spPr>
          <a:xfrm>
            <a:off x="7444764" y="2600985"/>
            <a:ext cx="3570208" cy="1015663"/>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a:p>
            <a:r>
              <a:rPr lang="en-US" sz="2000" dirty="0" err="1">
                <a:latin typeface="Courier New" panose="02070309020205020404" pitchFamily="49" charset="0"/>
                <a:cs typeface="Courier New" panose="02070309020205020404" pitchFamily="49" charset="0"/>
              </a:rPr>
              <a:t>GrantedTo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TotesTrusty</a:t>
            </a:r>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GrantedBy</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p:txBody>
      </p:sp>
      <p:sp>
        <p:nvSpPr>
          <p:cNvPr id="9" name="Txt4">
            <a:extLst>
              <a:ext uri="{FF2B5EF4-FFF2-40B4-BE49-F238E27FC236}">
                <a16:creationId xmlns:a16="http://schemas.microsoft.com/office/drawing/2014/main" id="{8CDBB7F8-5D8A-A210-BCE1-7687C50769F6}"/>
              </a:ext>
            </a:extLst>
          </p:cNvPr>
          <p:cNvSpPr txBox="1"/>
          <p:nvPr/>
        </p:nvSpPr>
        <p:spPr>
          <a:xfrm>
            <a:off x="7077076" y="1780231"/>
            <a:ext cx="418147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OpenID Connect tokens are not</a:t>
            </a:r>
            <a:endParaRPr lang="en-US" sz="2000" b="1" dirty="0">
              <a:solidFill>
                <a:schemeClr val="bg1"/>
              </a:solidFill>
              <a:latin typeface="Corbel" panose="020B0503020204020204" pitchFamily="34" charset="0"/>
            </a:endParaRPr>
          </a:p>
        </p:txBody>
      </p:sp>
      <p:sp>
        <p:nvSpPr>
          <p:cNvPr id="11" name="TextBox 10">
            <a:extLst>
              <a:ext uri="{FF2B5EF4-FFF2-40B4-BE49-F238E27FC236}">
                <a16:creationId xmlns:a16="http://schemas.microsoft.com/office/drawing/2014/main" id="{B2DBCE57-790A-4D5F-2085-8EBECE5DB297}"/>
              </a:ext>
            </a:extLst>
          </p:cNvPr>
          <p:cNvSpPr txBox="1"/>
          <p:nvPr/>
        </p:nvSpPr>
        <p:spPr>
          <a:xfrm>
            <a:off x="20405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Authorization</a:t>
            </a:r>
          </a:p>
        </p:txBody>
      </p:sp>
      <p:cxnSp>
        <p:nvCxnSpPr>
          <p:cNvPr id="12" name="Straight Arrow Connector 11">
            <a:extLst>
              <a:ext uri="{FF2B5EF4-FFF2-40B4-BE49-F238E27FC236}">
                <a16:creationId xmlns:a16="http://schemas.microsoft.com/office/drawing/2014/main" id="{25F08505-7786-7146-2AE6-77D6480065F0}"/>
              </a:ext>
            </a:extLst>
          </p:cNvPr>
          <p:cNvCxnSpPr>
            <a:cxnSpLocks/>
            <a:stCxn id="11" idx="0"/>
          </p:cNvCxnSpPr>
          <p:nvPr/>
        </p:nvCxnSpPr>
        <p:spPr>
          <a:xfrm flipV="1">
            <a:off x="2943223" y="3238500"/>
            <a:ext cx="0" cy="136293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94BFF26-6142-EE68-431A-5D0072C594BC}"/>
              </a:ext>
            </a:extLst>
          </p:cNvPr>
          <p:cNvSpPr txBox="1"/>
          <p:nvPr/>
        </p:nvSpPr>
        <p:spPr>
          <a:xfrm>
            <a:off x="82508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Authentication</a:t>
            </a:r>
          </a:p>
        </p:txBody>
      </p:sp>
      <p:cxnSp>
        <p:nvCxnSpPr>
          <p:cNvPr id="16" name="Straight Arrow Connector 15">
            <a:extLst>
              <a:ext uri="{FF2B5EF4-FFF2-40B4-BE49-F238E27FC236}">
                <a16:creationId xmlns:a16="http://schemas.microsoft.com/office/drawing/2014/main" id="{95C8CA1E-6DC3-1023-DC80-369DD4A6A0AD}"/>
              </a:ext>
            </a:extLst>
          </p:cNvPr>
          <p:cNvCxnSpPr>
            <a:cxnSpLocks/>
            <a:stCxn id="15" idx="0"/>
          </p:cNvCxnSpPr>
          <p:nvPr/>
        </p:nvCxnSpPr>
        <p:spPr>
          <a:xfrm flipV="1">
            <a:off x="9153523" y="3857625"/>
            <a:ext cx="0" cy="743805"/>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833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6" grpId="0" animBg="1"/>
      <p:bldP spid="8" grpId="0"/>
      <p:bldP spid="9" grpId="0"/>
      <p:bldP spid="11" grpId="0"/>
      <p:bldP spid="15" grpId="0"/>
    </p:bld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857837"/>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93764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831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Req6BG">
            <a:extLst>
              <a:ext uri="{FF2B5EF4-FFF2-40B4-BE49-F238E27FC236}">
                <a16:creationId xmlns:a16="http://schemas.microsoft.com/office/drawing/2014/main" id="{2DF24141-5CCD-1572-D12E-8BF058FBCE52}"/>
              </a:ext>
            </a:extLst>
          </p:cNvPr>
          <p:cNvSpPr/>
          <p:nvPr/>
        </p:nvSpPr>
        <p:spPr>
          <a:xfrm>
            <a:off x="2930540" y="6949044"/>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1" name="!!Req6Text">
            <a:extLst>
              <a:ext uri="{FF2B5EF4-FFF2-40B4-BE49-F238E27FC236}">
                <a16:creationId xmlns:a16="http://schemas.microsoft.com/office/drawing/2014/main" id="{850644DA-4E1A-F159-2263-42A3BF47FCF1}"/>
              </a:ext>
            </a:extLst>
          </p:cNvPr>
          <p:cNvSpPr txBox="1"/>
          <p:nvPr/>
        </p:nvSpPr>
        <p:spPr>
          <a:xfrm>
            <a:off x="2977492" y="6937840"/>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
        <p:nvSpPr>
          <p:cNvPr id="16" name="TextBox 15">
            <a:extLst>
              <a:ext uri="{FF2B5EF4-FFF2-40B4-BE49-F238E27FC236}">
                <a16:creationId xmlns:a16="http://schemas.microsoft.com/office/drawing/2014/main" id="{0405BA4B-C7B4-1804-12E9-D7376E88B092}"/>
              </a:ext>
            </a:extLst>
          </p:cNvPr>
          <p:cNvSpPr txBox="1"/>
          <p:nvPr/>
        </p:nvSpPr>
        <p:spPr>
          <a:xfrm>
            <a:off x="122689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StirTrekAuthTalk</a:t>
            </a:r>
            <a:endParaRPr lang="en-US" sz="2000" b="1" dirty="0">
              <a:solidFill>
                <a:schemeClr val="bg1"/>
              </a:solidFill>
              <a:latin typeface="Corbel" panose="020B0503020204020204" pitchFamily="34" charset="0"/>
            </a:endParaRPr>
          </a:p>
        </p:txBody>
      </p:sp>
      <p:pic>
        <p:nvPicPr>
          <p:cNvPr id="18" name="Picture 17">
            <a:extLst>
              <a:ext uri="{FF2B5EF4-FFF2-40B4-BE49-F238E27FC236}">
                <a16:creationId xmlns:a16="http://schemas.microsoft.com/office/drawing/2014/main" id="{7FBF9619-7589-37D6-3057-BAB018A272ED}"/>
              </a:ext>
            </a:extLst>
          </p:cNvPr>
          <p:cNvPicPr>
            <a:picLocks noChangeAspect="1"/>
          </p:cNvPicPr>
          <p:nvPr/>
        </p:nvPicPr>
        <p:blipFill>
          <a:blip r:embed="rId8"/>
          <a:stretch>
            <a:fillRect/>
          </a:stretch>
        </p:blipFill>
        <p:spPr>
          <a:xfrm>
            <a:off x="12182475" y="419875"/>
            <a:ext cx="2171700" cy="2154044"/>
          </a:xfrm>
          <a:prstGeom prst="rect">
            <a:avLst/>
          </a:prstGeom>
        </p:spPr>
      </p:pic>
    </p:spTree>
    <p:extLst>
      <p:ext uri="{BB962C8B-B14F-4D97-AF65-F5344CB8AC3E}">
        <p14:creationId xmlns:p14="http://schemas.microsoft.com/office/powerpoint/2010/main" val="10203404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116377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sp>
        <p:nvSpPr>
          <p:cNvPr id="16" name="Right Bracket 15">
            <a:extLst>
              <a:ext uri="{FF2B5EF4-FFF2-40B4-BE49-F238E27FC236}">
                <a16:creationId xmlns:a16="http://schemas.microsoft.com/office/drawing/2014/main" id="{37335CE8-6594-B58F-EC88-F4B0A8DBD2B4}"/>
              </a:ext>
            </a:extLst>
          </p:cNvPr>
          <p:cNvSpPr/>
          <p:nvPr/>
        </p:nvSpPr>
        <p:spPr>
          <a:xfrm>
            <a:off x="6296025" y="595869"/>
            <a:ext cx="873678" cy="220852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6F2C65EA-F255-7888-9D21-69CF2AA62CD4}"/>
              </a:ext>
            </a:extLst>
          </p:cNvPr>
          <p:cNvSpPr txBox="1"/>
          <p:nvPr/>
        </p:nvSpPr>
        <p:spPr>
          <a:xfrm>
            <a:off x="6799310" y="951667"/>
            <a:ext cx="3863975" cy="1200329"/>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a:t>
            </a:r>
            <a:br>
              <a:rPr lang="en-US" sz="2400" dirty="0">
                <a:solidFill>
                  <a:srgbClr val="D37011"/>
                </a:solidFill>
                <a:latin typeface="Corbel" panose="020B0503020204020204" pitchFamily="34" charset="0"/>
              </a:rPr>
            </a:br>
            <a:r>
              <a:rPr lang="en-US" sz="2400" b="1" dirty="0">
                <a:solidFill>
                  <a:srgbClr val="D37011"/>
                </a:solidFill>
                <a:latin typeface="Corbel" panose="020B0503020204020204" pitchFamily="34" charset="0"/>
              </a:rPr>
              <a:t>user-owned</a:t>
            </a:r>
            <a:br>
              <a:rPr lang="en-US" sz="2400" b="1"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credentials</a:t>
            </a:r>
          </a:p>
        </p:txBody>
      </p:sp>
      <p:sp>
        <p:nvSpPr>
          <p:cNvPr id="37" name="Right Bracket 36">
            <a:extLst>
              <a:ext uri="{FF2B5EF4-FFF2-40B4-BE49-F238E27FC236}">
                <a16:creationId xmlns:a16="http://schemas.microsoft.com/office/drawing/2014/main" id="{0F9E3C0A-D3F8-F330-1F19-3BFDF78943B4}"/>
              </a:ext>
            </a:extLst>
          </p:cNvPr>
          <p:cNvSpPr/>
          <p:nvPr/>
        </p:nvSpPr>
        <p:spPr>
          <a:xfrm>
            <a:off x="6296025" y="2903032"/>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41822DA9-3515-56D9-1534-69B7FEAD065F}"/>
              </a:ext>
            </a:extLst>
          </p:cNvPr>
          <p:cNvSpPr txBox="1"/>
          <p:nvPr/>
        </p:nvSpPr>
        <p:spPr>
          <a:xfrm>
            <a:off x="7169704" y="2982838"/>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39" name="!!TitleBG">
            <a:extLst>
              <a:ext uri="{FF2B5EF4-FFF2-40B4-BE49-F238E27FC236}">
                <a16:creationId xmlns:a16="http://schemas.microsoft.com/office/drawing/2014/main" id="{7D6FC864-17BF-B9F9-8CF1-95E2D8A0701A}"/>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idebar">
            <a:extLst>
              <a:ext uri="{FF2B5EF4-FFF2-40B4-BE49-F238E27FC236}">
                <a16:creationId xmlns:a16="http://schemas.microsoft.com/office/drawing/2014/main" id="{C2D7A751-437D-443B-8E78-6599AA3B242F}"/>
              </a:ext>
            </a:extLst>
          </p:cNvPr>
          <p:cNvSpPr txBox="1"/>
          <p:nvPr/>
        </p:nvSpPr>
        <p:spPr>
          <a:xfrm>
            <a:off x="843712" y="-11765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 Choices</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7" name="!!Subtitle">
            <a:extLst>
              <a:ext uri="{FF2B5EF4-FFF2-40B4-BE49-F238E27FC236}">
                <a16:creationId xmlns:a16="http://schemas.microsoft.com/office/drawing/2014/main" id="{06401C51-ED12-D685-F64A-D4041010EECC}"/>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9" name="Right Bracket 48">
            <a:extLst>
              <a:ext uri="{FF2B5EF4-FFF2-40B4-BE49-F238E27FC236}">
                <a16:creationId xmlns:a16="http://schemas.microsoft.com/office/drawing/2014/main" id="{8AF72462-BB15-BFAD-25D8-84858DB0D150}"/>
              </a:ext>
            </a:extLst>
          </p:cNvPr>
          <p:cNvSpPr/>
          <p:nvPr/>
        </p:nvSpPr>
        <p:spPr>
          <a:xfrm>
            <a:off x="6296024" y="3846674"/>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E2F92BE7-8C43-17A2-8B13-4EE707F418B8}"/>
              </a:ext>
            </a:extLst>
          </p:cNvPr>
          <p:cNvSpPr txBox="1"/>
          <p:nvPr/>
        </p:nvSpPr>
        <p:spPr>
          <a:xfrm>
            <a:off x="7169703" y="3926480"/>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sp>
        <p:nvSpPr>
          <p:cNvPr id="53" name="Right Bracket 52">
            <a:extLst>
              <a:ext uri="{FF2B5EF4-FFF2-40B4-BE49-F238E27FC236}">
                <a16:creationId xmlns:a16="http://schemas.microsoft.com/office/drawing/2014/main" id="{1867B08F-7AA0-9217-9266-A27462982A79}"/>
              </a:ext>
            </a:extLst>
          </p:cNvPr>
          <p:cNvSpPr/>
          <p:nvPr/>
        </p:nvSpPr>
        <p:spPr>
          <a:xfrm>
            <a:off x="6296024" y="492899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B9B97015-165E-5E27-7AB3-2F6883DA48BB}"/>
              </a:ext>
            </a:extLst>
          </p:cNvPr>
          <p:cNvSpPr txBox="1"/>
          <p:nvPr/>
        </p:nvSpPr>
        <p:spPr>
          <a:xfrm>
            <a:off x="7169703" y="5008799"/>
            <a:ext cx="332927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7" name="TextBox 16">
            <a:extLst>
              <a:ext uri="{FF2B5EF4-FFF2-40B4-BE49-F238E27FC236}">
                <a16:creationId xmlns:a16="http://schemas.microsoft.com/office/drawing/2014/main" id="{C3E9E9DE-2C30-73F4-9D0C-FF36F8776959}"/>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34" name="TextBox 33">
            <a:extLst>
              <a:ext uri="{FF2B5EF4-FFF2-40B4-BE49-F238E27FC236}">
                <a16:creationId xmlns:a16="http://schemas.microsoft.com/office/drawing/2014/main" id="{784E13F3-04F2-13F5-ACD9-D0EE6AE5219C}"/>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
        <p:nvSpPr>
          <p:cNvPr id="36" name="TextBox 35">
            <a:extLst>
              <a:ext uri="{FF2B5EF4-FFF2-40B4-BE49-F238E27FC236}">
                <a16:creationId xmlns:a16="http://schemas.microsoft.com/office/drawing/2014/main" id="{653954A3-EF72-81DD-E2D4-43584D75DE1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CojugAuthTalk</a:t>
            </a:r>
            <a:endParaRPr lang="en-US" sz="2000" b="1" dirty="0">
              <a:solidFill>
                <a:schemeClr val="bg1"/>
              </a:solidFill>
              <a:latin typeface="Corbel" panose="020B0503020204020204" pitchFamily="34" charset="0"/>
            </a:endParaRPr>
          </a:p>
        </p:txBody>
      </p:sp>
      <p:pic>
        <p:nvPicPr>
          <p:cNvPr id="6" name="Picture 5">
            <a:extLst>
              <a:ext uri="{FF2B5EF4-FFF2-40B4-BE49-F238E27FC236}">
                <a16:creationId xmlns:a16="http://schemas.microsoft.com/office/drawing/2014/main" id="{1B0F8577-BC4A-E667-38BC-B63C021BCC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25575" y="470675"/>
            <a:ext cx="2142099" cy="2154044"/>
          </a:xfrm>
          <a:prstGeom prst="rect">
            <a:avLst/>
          </a:prstGeom>
        </p:spPr>
      </p:pic>
    </p:spTree>
    <p:extLst>
      <p:ext uri="{BB962C8B-B14F-4D97-AF65-F5344CB8AC3E}">
        <p14:creationId xmlns:p14="http://schemas.microsoft.com/office/powerpoint/2010/main" val="33589160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3FA95DA-09EF-4FD8-B6C6-9AD5E4BADA3C}"/>
              </a:ext>
            </a:extLst>
          </p:cNvPr>
          <p:cNvPicPr>
            <a:picLocks noChangeAspect="1"/>
          </p:cNvPicPr>
          <p:nvPr/>
        </p:nvPicPr>
        <p:blipFill>
          <a:blip r:embed="rId3"/>
          <a:stretch>
            <a:fillRect/>
          </a:stretch>
        </p:blipFill>
        <p:spPr>
          <a:xfrm>
            <a:off x="375439" y="75732"/>
            <a:ext cx="11441122" cy="6706536"/>
          </a:xfrm>
          <a:prstGeom prst="rect">
            <a:avLst/>
          </a:prstGeom>
        </p:spPr>
      </p:pic>
      <p:pic>
        <p:nvPicPr>
          <p:cNvPr id="9" name="Picture 8">
            <a:extLst>
              <a:ext uri="{FF2B5EF4-FFF2-40B4-BE49-F238E27FC236}">
                <a16:creationId xmlns:a16="http://schemas.microsoft.com/office/drawing/2014/main" id="{F7479AB9-999F-464A-860B-89119514A0D0}"/>
              </a:ext>
            </a:extLst>
          </p:cNvPr>
          <p:cNvPicPr>
            <a:picLocks noChangeAspect="1"/>
          </p:cNvPicPr>
          <p:nvPr/>
        </p:nvPicPr>
        <p:blipFill>
          <a:blip r:embed="rId4"/>
          <a:stretch>
            <a:fillRect/>
          </a:stretch>
        </p:blipFill>
        <p:spPr>
          <a:xfrm>
            <a:off x="12000161" y="0"/>
            <a:ext cx="11593543" cy="6658904"/>
          </a:xfrm>
          <a:prstGeom prst="rect">
            <a:avLst/>
          </a:prstGeom>
        </p:spPr>
      </p:pic>
    </p:spTree>
    <p:extLst>
      <p:ext uri="{BB962C8B-B14F-4D97-AF65-F5344CB8AC3E}">
        <p14:creationId xmlns:p14="http://schemas.microsoft.com/office/powerpoint/2010/main" val="11524708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38FAB9-FE36-4E3A-B5E1-D852BC1CA945}"/>
              </a:ext>
            </a:extLst>
          </p:cNvPr>
          <p:cNvPicPr>
            <a:picLocks noChangeAspect="1"/>
          </p:cNvPicPr>
          <p:nvPr/>
        </p:nvPicPr>
        <p:blipFill>
          <a:blip r:embed="rId2"/>
          <a:stretch>
            <a:fillRect/>
          </a:stretch>
        </p:blipFill>
        <p:spPr>
          <a:xfrm>
            <a:off x="303991" y="132890"/>
            <a:ext cx="11584017" cy="6592220"/>
          </a:xfrm>
          <a:prstGeom prst="rect">
            <a:avLst/>
          </a:prstGeom>
        </p:spPr>
      </p:pic>
    </p:spTree>
    <p:extLst>
      <p:ext uri="{BB962C8B-B14F-4D97-AF65-F5344CB8AC3E}">
        <p14:creationId xmlns:p14="http://schemas.microsoft.com/office/powerpoint/2010/main" val="15645465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password is “</a:t>
            </a:r>
            <a:r>
              <a:rPr lang="en-US" sz="2400" dirty="0" err="1">
                <a:solidFill>
                  <a:schemeClr val="bg1"/>
                </a:solidFill>
                <a:latin typeface="Segoe Print" panose="02000600000000000000" pitchFamily="2" charset="0"/>
              </a:rPr>
              <a:t>ThisTalkRocks</a:t>
            </a:r>
            <a:r>
              <a:rPr lang="en-US" sz="2400" dirty="0">
                <a:solidFill>
                  <a:schemeClr val="bg1"/>
                </a:solidFill>
                <a:latin typeface="Segoe Print" panose="02000600000000000000" pitchFamily="2" charset="0"/>
              </a:rPr>
              <a:t>”</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1" name="!!txtKeycard">
            <a:extLst>
              <a:ext uri="{FF2B5EF4-FFF2-40B4-BE49-F238E27FC236}">
                <a16:creationId xmlns:a16="http://schemas.microsoft.com/office/drawing/2014/main" id="{8B27E191-4D8C-076A-5E54-FDA2A03E6734}"/>
              </a:ext>
            </a:extLst>
          </p:cNvPr>
          <p:cNvSpPr txBox="1"/>
          <p:nvPr/>
        </p:nvSpPr>
        <p:spPr>
          <a:xfrm>
            <a:off x="125366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6A197951-0113-CE4E-3FFA-BE54BF37C59E}"/>
              </a:ext>
            </a:extLst>
          </p:cNvPr>
          <p:cNvPicPr>
            <a:picLocks noChangeAspect="1"/>
          </p:cNvPicPr>
          <p:nvPr/>
        </p:nvPicPr>
        <p:blipFill>
          <a:blip r:embed="rId4"/>
          <a:stretch>
            <a:fillRect/>
          </a:stretch>
        </p:blipFill>
        <p:spPr>
          <a:xfrm>
            <a:off x="2977397" y="6993286"/>
            <a:ext cx="867994" cy="173082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379140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F8A7AA1-3291-5F05-DAC9-B8B028AF26EC}"/>
              </a:ext>
            </a:extLst>
          </p:cNvPr>
          <p:cNvPicPr>
            <a:picLocks noChangeAspect="1"/>
          </p:cNvPicPr>
          <p:nvPr/>
        </p:nvPicPr>
        <p:blipFill>
          <a:blip r:embed="rId3"/>
          <a:stretch>
            <a:fillRect/>
          </a:stretch>
        </p:blipFill>
        <p:spPr>
          <a:xfrm>
            <a:off x="2576082" y="3212044"/>
            <a:ext cx="103618" cy="103825"/>
          </a:xfrm>
          <a:prstGeom prst="rect">
            <a:avLst/>
          </a:prstGeom>
        </p:spPr>
      </p:pic>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security code is “321 025”</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5"/>
          <a:stretch>
            <a:fillRect/>
          </a:stretch>
        </p:blipFill>
        <p:spPr>
          <a:xfrm>
            <a:off x="2977397" y="5012086"/>
            <a:ext cx="867994" cy="1730821"/>
          </a:xfrm>
          <a:prstGeom prst="rect">
            <a:avLst/>
          </a:prstGeom>
        </p:spPr>
      </p:pic>
      <p:sp>
        <p:nvSpPr>
          <p:cNvPr id="22" name="!!txtBiometrics">
            <a:extLst>
              <a:ext uri="{FF2B5EF4-FFF2-40B4-BE49-F238E27FC236}">
                <a16:creationId xmlns:a16="http://schemas.microsoft.com/office/drawing/2014/main" id="{A572B7D8-4AE6-DF73-8A28-9C43E93A7037}"/>
              </a:ext>
            </a:extLst>
          </p:cNvPr>
          <p:cNvSpPr txBox="1"/>
          <p:nvPr/>
        </p:nvSpPr>
        <p:spPr>
          <a:xfrm>
            <a:off x="125128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0180054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I have a lovely, unique eyeball!</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4"/>
          <a:stretch>
            <a:fillRect/>
          </a:stretch>
        </p:blipFill>
        <p:spPr>
          <a:xfrm>
            <a:off x="2977397" y="7069486"/>
            <a:ext cx="867994" cy="1730821"/>
          </a:xfrm>
          <a:prstGeom prst="rect">
            <a:avLst/>
          </a:prstGeom>
        </p:spPr>
      </p:pic>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5"/>
          <a:stretch>
            <a:fillRect/>
          </a:stretch>
        </p:blipFill>
        <p:spPr>
          <a:xfrm>
            <a:off x="2436382" y="3123144"/>
            <a:ext cx="414298" cy="415126"/>
          </a:xfrm>
          <a:prstGeom prst="rect">
            <a:avLst/>
          </a:prstGeom>
        </p:spPr>
      </p:pic>
      <p:sp>
        <p:nvSpPr>
          <p:cNvPr id="25" name="TextBox 24">
            <a:extLst>
              <a:ext uri="{FF2B5EF4-FFF2-40B4-BE49-F238E27FC236}">
                <a16:creationId xmlns:a16="http://schemas.microsoft.com/office/drawing/2014/main" id="{0568C82D-BD7F-436B-460F-1EA96013EF2B}"/>
              </a:ext>
            </a:extLst>
          </p:cNvPr>
          <p:cNvSpPr txBox="1"/>
          <p:nvPr/>
        </p:nvSpPr>
        <p:spPr>
          <a:xfrm>
            <a:off x="1898548" y="69324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371669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37996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4"/>
          <a:stretch>
            <a:fillRect/>
          </a:stretch>
        </p:blipFill>
        <p:spPr>
          <a:xfrm>
            <a:off x="-3100818" y="3123144"/>
            <a:ext cx="414298" cy="415126"/>
          </a:xfrm>
          <a:prstGeom prst="rect">
            <a:avLst/>
          </a:prstGeom>
        </p:spPr>
      </p:pic>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518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1898548"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518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8690818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264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5924652"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264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4168387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1804343"/>
            <a:ext cx="7825353" cy="5053657"/>
          </a:xfrm>
          <a:prstGeom prst="rect">
            <a:avLst/>
          </a:prstGeom>
        </p:spPr>
      </p:pic>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4220888562"/>
      </p:ext>
    </p:extLst>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66654413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2000"/>
                            </p:stCondLst>
                            <p:childTnLst>
                              <p:par>
                                <p:cTn id="31" presetID="22" presetClass="entr" presetSubtype="8" fill="hold" grpId="0" nodeType="afterEffect">
                                  <p:stCondLst>
                                    <p:cond delay="500"/>
                                  </p:stCondLst>
                                  <p:childTnLst>
                                    <p:set>
                                      <p:cBhvr>
                                        <p:cTn id="32" dur="1" fill="hold">
                                          <p:stCondLst>
                                            <p:cond delay="0"/>
                                          </p:stCondLst>
                                        </p:cTn>
                                        <p:tgtEl>
                                          <p:spTgt spid="34"/>
                                        </p:tgtEl>
                                        <p:attrNameLst>
                                          <p:attrName>style.visibility</p:attrName>
                                        </p:attrNameLst>
                                      </p:cBhvr>
                                      <p:to>
                                        <p:strVal val="visible"/>
                                      </p:to>
                                    </p:set>
                                    <p:animEffect transition="in" filter="wipe(left)">
                                      <p:cBhvr>
                                        <p:cTn id="33" dur="500"/>
                                        <p:tgtEl>
                                          <p:spTgt spid="3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wipe(up)">
                                      <p:cBhvr>
                                        <p:cTn id="38" dur="500"/>
                                        <p:tgtEl>
                                          <p:spTgt spid="39"/>
                                        </p:tgtEl>
                                      </p:cBhvr>
                                    </p:animEffect>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35"/>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8"/>
                                        </p:tgtEl>
                                        <p:attrNameLst>
                                          <p:attrName>style.visibility</p:attrName>
                                        </p:attrNameLst>
                                      </p:cBhvr>
                                      <p:to>
                                        <p:strVal val="visible"/>
                                      </p:to>
                                    </p:se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fade">
                                      <p:cBhvr>
                                        <p:cTn id="5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3"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7"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Picture 6">
            <a:extLst>
              <a:ext uri="{FF2B5EF4-FFF2-40B4-BE49-F238E27FC236}">
                <a16:creationId xmlns:a16="http://schemas.microsoft.com/office/drawing/2014/main" id="{9A1AFB7D-193B-6CF8-4ECB-37290A0EEAF6}"/>
              </a:ext>
            </a:extLst>
          </p:cNvPr>
          <p:cNvPicPr>
            <a:picLocks noChangeAspect="1"/>
          </p:cNvPicPr>
          <p:nvPr/>
        </p:nvPicPr>
        <p:blipFill>
          <a:blip r:embed="rId6"/>
          <a:stretch>
            <a:fillRect/>
          </a:stretch>
        </p:blipFill>
        <p:spPr>
          <a:xfrm>
            <a:off x="3991514" y="5148477"/>
            <a:ext cx="1543265" cy="1543265"/>
          </a:xfrm>
          <a:prstGeom prst="rect">
            <a:avLst/>
          </a:prstGeom>
        </p:spPr>
      </p:pic>
    </p:spTree>
    <p:extLst>
      <p:ext uri="{BB962C8B-B14F-4D97-AF65-F5344CB8AC3E}">
        <p14:creationId xmlns:p14="http://schemas.microsoft.com/office/powerpoint/2010/main" val="3271584037"/>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666147" y="3699656"/>
            <a:ext cx="1370888" cy="369332"/>
          </a:xfrm>
          <a:prstGeom prst="rect">
            <a:avLst/>
          </a:prstGeom>
          <a:noFill/>
        </p:spPr>
        <p:txBody>
          <a:bodyPr wrap="none" rtlCol="0">
            <a:spAutoFit/>
          </a:bodyPr>
          <a:lstStyle/>
          <a:p>
            <a:r>
              <a:rPr lang="en-US" dirty="0">
                <a:solidFill>
                  <a:srgbClr val="FD7D00"/>
                </a:solidFill>
                <a:latin typeface="Corbel" panose="020B0503020204020204" pitchFamily="34" charset="0"/>
              </a:rPr>
              <a:t>"Rak5T#i)</a:t>
            </a:r>
            <a:r>
              <a:rPr lang="en-US" dirty="0" err="1">
                <a:solidFill>
                  <a:srgbClr val="FD7D00"/>
                </a:solidFill>
                <a:latin typeface="Corbel" panose="020B0503020204020204" pitchFamily="34" charset="0"/>
              </a:rPr>
              <a:t>sl</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Picture 6">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3991514" y="5148477"/>
            <a:ext cx="1543265" cy="1543265"/>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3DCFB50F-4BAB-897B-F645-EA1B18F41C04}"/>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4A495D-410B-558C-D139-153D881E4DC0}"/>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5025491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a:off x="7610596" y="2229992"/>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Picture 6">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3991514" y="5148477"/>
            <a:ext cx="1543265" cy="1543265"/>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7010611"/>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2" name="Thought Bubble: Cloud 21">
            <a:extLst>
              <a:ext uri="{FF2B5EF4-FFF2-40B4-BE49-F238E27FC236}">
                <a16:creationId xmlns:a16="http://schemas.microsoft.com/office/drawing/2014/main" id="{B9C8C68B-A034-789D-006F-B60F8DEFCF4A}"/>
              </a:ext>
            </a:extLst>
          </p:cNvPr>
          <p:cNvSpPr/>
          <p:nvPr/>
        </p:nvSpPr>
        <p:spPr>
          <a:xfrm>
            <a:off x="12400389"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A22966-C3C1-831A-34E4-6ADF0491239E}"/>
              </a:ext>
            </a:extLst>
          </p:cNvPr>
          <p:cNvSpPr txBox="1"/>
          <p:nvPr/>
        </p:nvSpPr>
        <p:spPr>
          <a:xfrm>
            <a:off x="12831444"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907191987"/>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1" name="Rectangle: Rounded Corners 30">
            <a:extLst>
              <a:ext uri="{FF2B5EF4-FFF2-40B4-BE49-F238E27FC236}">
                <a16:creationId xmlns:a16="http://schemas.microsoft.com/office/drawing/2014/main" id="{B8565E3C-D586-B85F-DEA9-2C6AC9A66C57}"/>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32">
            <a:extLst>
              <a:ext uri="{FF2B5EF4-FFF2-40B4-BE49-F238E27FC236}">
                <a16:creationId xmlns:a16="http://schemas.microsoft.com/office/drawing/2014/main" id="{6DB67D74-BEB8-F771-C7C8-82367E1420F6}"/>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err="1">
                <a:latin typeface="Courier New" panose="02070309020205020404" pitchFamily="49" charset="0"/>
                <a:cs typeface="Courier New" panose="02070309020205020404" pitchFamily="49" charset="0"/>
              </a:rPr>
              <a:t>ThisTalkRocks</a:t>
            </a:r>
            <a:r>
              <a:rPr lang="en-US" sz="2000" dirty="0">
                <a:latin typeface="Courier New" panose="02070309020205020404" pitchFamily="49" charset="0"/>
                <a:cs typeface="Courier New" panose="02070309020205020404" pitchFamily="49" charset="0"/>
              </a:rPr>
              <a:t>'</a:t>
            </a:r>
          </a:p>
        </p:txBody>
      </p:sp>
      <p:cxnSp>
        <p:nvCxnSpPr>
          <p:cNvPr id="34" name="Straight Arrow Connector 33">
            <a:extLst>
              <a:ext uri="{FF2B5EF4-FFF2-40B4-BE49-F238E27FC236}">
                <a16:creationId xmlns:a16="http://schemas.microsoft.com/office/drawing/2014/main" id="{5D172D78-228C-DFBE-CE83-46C29B23AF0A}"/>
              </a:ext>
            </a:extLst>
          </p:cNvPr>
          <p:cNvCxnSpPr>
            <a:cxnSpLocks/>
          </p:cNvCxnSpPr>
          <p:nvPr/>
        </p:nvCxnSpPr>
        <p:spPr>
          <a:xfrm>
            <a:off x="2800803" y="3664128"/>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80B79A8-96E7-906A-CB3F-02AE55FC8AB9}"/>
              </a:ext>
            </a:extLst>
          </p:cNvPr>
          <p:cNvCxnSpPr>
            <a:cxnSpLocks/>
          </p:cNvCxnSpPr>
          <p:nvPr/>
        </p:nvCxnSpPr>
        <p:spPr>
          <a:xfrm flipV="1">
            <a:off x="5029653" y="3461834"/>
            <a:ext cx="3437507" cy="119841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descr="Hacker PNG Images Transparent Background | PNG Play">
            <a:extLst>
              <a:ext uri="{FF2B5EF4-FFF2-40B4-BE49-F238E27FC236}">
                <a16:creationId xmlns:a16="http://schemas.microsoft.com/office/drawing/2014/main" id="{87F38054-6390-80EE-9FD0-E8900BFB47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4" name="Thought Bubble: Cloud 43">
            <a:extLst>
              <a:ext uri="{FF2B5EF4-FFF2-40B4-BE49-F238E27FC236}">
                <a16:creationId xmlns:a16="http://schemas.microsoft.com/office/drawing/2014/main" id="{FD30BE93-22AC-0FCA-2A77-246B823DD69E}"/>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6BD989D-FBF9-67B1-76E8-956F63461E03}"/>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8" name="Rectangle: Rounded Corners 47">
            <a:extLst>
              <a:ext uri="{FF2B5EF4-FFF2-40B4-BE49-F238E27FC236}">
                <a16:creationId xmlns:a16="http://schemas.microsoft.com/office/drawing/2014/main" id="{CF8B9CF6-8034-166D-E3CC-CE31C09136F2}"/>
              </a:ext>
            </a:extLst>
          </p:cNvPr>
          <p:cNvSpPr/>
          <p:nvPr/>
        </p:nvSpPr>
        <p:spPr>
          <a:xfrm>
            <a:off x="2552951" y="4815053"/>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1F4AA85E-9080-404F-B0C6-225E7DCA68F7}"/>
              </a:ext>
            </a:extLst>
          </p:cNvPr>
          <p:cNvCxnSpPr>
            <a:cxnSpLocks/>
            <a:stCxn id="43" idx="0"/>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down)">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3"/>
                                        </p:tgtEl>
                                        <p:attrNameLst>
                                          <p:attrName>style.visibility</p:attrName>
                                        </p:attrNameLst>
                                      </p:cBhvr>
                                      <p:to>
                                        <p:strVal val="visible"/>
                                      </p:to>
                                    </p:set>
                                    <p:anim calcmode="lin" valueType="num">
                                      <p:cBhvr additive="base">
                                        <p:cTn id="30" dur="500" fill="hold"/>
                                        <p:tgtEl>
                                          <p:spTgt spid="43"/>
                                        </p:tgtEl>
                                        <p:attrNameLst>
                                          <p:attrName>ppt_x</p:attrName>
                                        </p:attrNameLst>
                                      </p:cBhvr>
                                      <p:tavLst>
                                        <p:tav tm="0">
                                          <p:val>
                                            <p:strVal val="#ppt_x"/>
                                          </p:val>
                                        </p:tav>
                                        <p:tav tm="100000">
                                          <p:val>
                                            <p:strVal val="#ppt_x"/>
                                          </p:val>
                                        </p:tav>
                                      </p:tavLst>
                                    </p:anim>
                                    <p:anim calcmode="lin" valueType="num">
                                      <p:cBhvr additive="base">
                                        <p:cTn id="31" dur="500" fill="hold"/>
                                        <p:tgtEl>
                                          <p:spTgt spid="43"/>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44" grpId="0" animBg="1"/>
      <p:bldP spid="45" grpId="0"/>
      <p:bldP spid="48" grpId="0" animBg="1"/>
      <p:bldP spid="4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179148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angle: Rounded Corners 4">
            <a:extLst>
              <a:ext uri="{FF2B5EF4-FFF2-40B4-BE49-F238E27FC236}">
                <a16:creationId xmlns:a16="http://schemas.microsoft.com/office/drawing/2014/main" id="{770F710D-AC09-C91D-B4F7-121D120A17C6}"/>
              </a:ext>
            </a:extLst>
          </p:cNvPr>
          <p:cNvSpPr/>
          <p:nvPr/>
        </p:nvSpPr>
        <p:spPr>
          <a:xfrm>
            <a:off x="7665697" y="1021586"/>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3DBE7E32-398D-9295-3394-0C1EA5D83F47}"/>
              </a:ext>
            </a:extLst>
          </p:cNvPr>
          <p:cNvSpPr txBox="1"/>
          <p:nvPr/>
        </p:nvSpPr>
        <p:spPr>
          <a:xfrm>
            <a:off x="7745695" y="1107045"/>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8" name="!!Arrow 2">
            <a:extLst>
              <a:ext uri="{FF2B5EF4-FFF2-40B4-BE49-F238E27FC236}">
                <a16:creationId xmlns:a16="http://schemas.microsoft.com/office/drawing/2014/main" id="{A0B4D148-CBA1-4FF6-B9DF-608A73522537}"/>
              </a:ext>
            </a:extLst>
          </p:cNvPr>
          <p:cNvCxnSpPr>
            <a:cxnSpLocks/>
          </p:cNvCxnSpPr>
          <p:nvPr/>
        </p:nvCxnSpPr>
        <p:spPr>
          <a:xfrm>
            <a:off x="9396357" y="1955800"/>
            <a:ext cx="11561" cy="11059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BA605954-43EB-39E3-6FDA-4B70CCE20E2E}"/>
              </a:ext>
            </a:extLst>
          </p:cNvPr>
          <p:cNvSpPr/>
          <p:nvPr/>
        </p:nvSpPr>
        <p:spPr>
          <a:xfrm>
            <a:off x="8169873" y="1428934"/>
            <a:ext cx="1621828" cy="30046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638822" y="41761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718820" y="42616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13" name="Straight Arrow Connector 12">
            <a:extLst>
              <a:ext uri="{FF2B5EF4-FFF2-40B4-BE49-F238E27FC236}">
                <a16:creationId xmlns:a16="http://schemas.microsoft.com/office/drawing/2014/main" id="{A542FC40-DED0-7696-2713-D9AFC2D40FA8}"/>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D1DAD43A-AE5F-8A0D-FF2D-7247455D6869}"/>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B34EA9DD-4743-20C4-0459-9531396E1648}"/>
              </a:ext>
            </a:extLst>
          </p:cNvPr>
          <p:cNvSpPr txBox="1"/>
          <p:nvPr/>
        </p:nvSpPr>
        <p:spPr>
          <a:xfrm>
            <a:off x="934221" y="5408559"/>
            <a:ext cx="3416320"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'Rak5T#i)</a:t>
            </a:r>
            <a:r>
              <a:rPr lang="en-US" sz="2000" dirty="0" err="1">
                <a:latin typeface="Courier New" panose="02070309020205020404" pitchFamily="49" charset="0"/>
                <a:cs typeface="Courier New" panose="02070309020205020404" pitchFamily="49" charset="0"/>
              </a:rPr>
              <a:t>sl</a:t>
            </a:r>
            <a:r>
              <a:rPr lang="en-US" sz="2000" dirty="0">
                <a:latin typeface="Courier New" panose="02070309020205020404" pitchFamily="49" charset="0"/>
                <a:cs typeface="Courier New" panose="02070309020205020404" pitchFamily="49" charset="0"/>
              </a:rPr>
              <a:t>'</a:t>
            </a:r>
          </a:p>
        </p:txBody>
      </p:sp>
      <p:cxnSp>
        <p:nvCxnSpPr>
          <p:cNvPr id="16" name="Straight Arrow Connector 15">
            <a:extLst>
              <a:ext uri="{FF2B5EF4-FFF2-40B4-BE49-F238E27FC236}">
                <a16:creationId xmlns:a16="http://schemas.microsoft.com/office/drawing/2014/main" id="{914A924C-C2AD-01C7-59EA-86E4F6436ECF}"/>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3733D04-17CA-370A-F6CA-47FD45D60616}"/>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10271755-F5AF-CC2A-BE28-904F2F1B6AB6}"/>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2" descr="Hacker PNG Images Transparent Background | PNG Play">
            <a:extLst>
              <a:ext uri="{FF2B5EF4-FFF2-40B4-BE49-F238E27FC236}">
                <a16:creationId xmlns:a16="http://schemas.microsoft.com/office/drawing/2014/main" id="{5D7948E6-2A98-E2FD-A6A8-5B92EAC27F5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78434" y="6927300"/>
            <a:ext cx="2443791" cy="2850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2137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500"/>
                                        <p:tgtEl>
                                          <p:spTgt spid="4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P spid="10" grpId="0" animBg="1"/>
      <p:bldP spid="11" grpId="0"/>
      <p:bldP spid="14" grpId="0" animBg="1"/>
      <p:bldP spid="15" grpId="0"/>
      <p:bldP spid="3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26902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2775704"/>
            <a:ext cx="3768980"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DECRYPT</a:t>
            </a:r>
            <a:r>
              <a:rPr lang="en-US"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sym typeface="Wingdings" panose="05000000000000000000" pitchFamily="2" charset="2"/>
              </a:rPr>
              <a:t>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961460" y="3112055"/>
            <a:ext cx="195954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283" y="43025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0" name="Thought Bubble: Cloud 39">
            <a:extLst>
              <a:ext uri="{FF2B5EF4-FFF2-40B4-BE49-F238E27FC236}">
                <a16:creationId xmlns:a16="http://schemas.microsoft.com/office/drawing/2014/main" id="{3044E73E-16E3-6A25-7073-2027ACFBB250}"/>
              </a:ext>
            </a:extLst>
          </p:cNvPr>
          <p:cNvSpPr/>
          <p:nvPr/>
        </p:nvSpPr>
        <p:spPr>
          <a:xfrm>
            <a:off x="2640838" y="4470513"/>
            <a:ext cx="3340241" cy="1718887"/>
          </a:xfrm>
          <a:prstGeom prst="cloudCallout">
            <a:avLst>
              <a:gd name="adj1" fmla="val -74550"/>
              <a:gd name="adj2" fmla="val -1349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480F4BBD-E149-0B9E-4E48-667080B0D435}"/>
              </a:ext>
            </a:extLst>
          </p:cNvPr>
          <p:cNvSpPr txBox="1"/>
          <p:nvPr/>
        </p:nvSpPr>
        <p:spPr>
          <a:xfrm>
            <a:off x="3024175" y="4746853"/>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2" name="!!rectHash">
            <a:extLst>
              <a:ext uri="{FF2B5EF4-FFF2-40B4-BE49-F238E27FC236}">
                <a16:creationId xmlns:a16="http://schemas.microsoft.com/office/drawing/2014/main" id="{D827416F-A4B2-FD7B-5CEA-A9B27BA187B9}"/>
              </a:ext>
            </a:extLst>
          </p:cNvPr>
          <p:cNvSpPr/>
          <p:nvPr/>
        </p:nvSpPr>
        <p:spPr>
          <a:xfrm>
            <a:off x="-5571477"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43" name="!!txtHash">
            <a:extLst>
              <a:ext uri="{FF2B5EF4-FFF2-40B4-BE49-F238E27FC236}">
                <a16:creationId xmlns:a16="http://schemas.microsoft.com/office/drawing/2014/main" id="{AE220F0F-7F80-FA80-3701-B89F60395A78}"/>
              </a:ext>
            </a:extLst>
          </p:cNvPr>
          <p:cNvSpPr txBox="1"/>
          <p:nvPr/>
        </p:nvSpPr>
        <p:spPr>
          <a:xfrm>
            <a:off x="-549148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531171187"/>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p:txBody>
      </p:sp>
      <p:sp>
        <p:nvSpPr>
          <p:cNvPr id="49" name="!!Box1">
            <a:extLst>
              <a:ext uri="{FF2B5EF4-FFF2-40B4-BE49-F238E27FC236}">
                <a16:creationId xmlns:a16="http://schemas.microsoft.com/office/drawing/2014/main" id="{99D39EFE-91A1-8072-5BBF-BDE3442CC8F7}"/>
              </a:ext>
            </a:extLst>
          </p:cNvPr>
          <p:cNvSpPr/>
          <p:nvPr/>
        </p:nvSpPr>
        <p:spPr>
          <a:xfrm>
            <a:off x="553719" y="35627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
        <p:nvSpPr>
          <p:cNvPr id="9" name="!!txtBox2">
            <a:extLst>
              <a:ext uri="{FF2B5EF4-FFF2-40B4-BE49-F238E27FC236}">
                <a16:creationId xmlns:a16="http://schemas.microsoft.com/office/drawing/2014/main" id="{1A49F34A-8AED-1E64-CC3C-9D4652C3A5F2}"/>
              </a:ext>
            </a:extLst>
          </p:cNvPr>
          <p:cNvSpPr/>
          <p:nvPr/>
        </p:nvSpPr>
        <p:spPr>
          <a:xfrm>
            <a:off x="553719" y="20935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40766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95375"/>
            <a:ext cx="10515600" cy="1325563"/>
          </a:xfrm>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343843"/>
            <a:ext cx="7825353" cy="5053657"/>
          </a:xfrm>
          <a:prstGeom prst="rect">
            <a:avLst/>
          </a:prstGeom>
        </p:spPr>
      </p:pic>
      <p:sp>
        <p:nvSpPr>
          <p:cNvPr id="3" name="!!Title 2">
            <a:extLst>
              <a:ext uri="{FF2B5EF4-FFF2-40B4-BE49-F238E27FC236}">
                <a16:creationId xmlns:a16="http://schemas.microsoft.com/office/drawing/2014/main" id="{AC2FE1E2-8BAE-744D-91F9-BA45E865F935}"/>
              </a:ext>
            </a:extLst>
          </p:cNvPr>
          <p:cNvSpPr txBox="1">
            <a:spLocks/>
          </p:cNvSpPr>
          <p:nvPr/>
        </p:nvSpPr>
        <p:spPr>
          <a:xfrm>
            <a:off x="905934" y="54811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34750206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684496" y="1496574"/>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Tree>
    <p:extLst>
      <p:ext uri="{BB962C8B-B14F-4D97-AF65-F5344CB8AC3E}">
        <p14:creationId xmlns:p14="http://schemas.microsoft.com/office/powerpoint/2010/main" val="2132255141"/>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368300" y="1496574"/>
            <a:ext cx="56007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 unique in =&gt; unique out</a:t>
            </a:r>
          </a:p>
        </p:txBody>
      </p:sp>
    </p:spTree>
    <p:extLst>
      <p:ext uri="{BB962C8B-B14F-4D97-AF65-F5344CB8AC3E}">
        <p14:creationId xmlns:p14="http://schemas.microsoft.com/office/powerpoint/2010/main" val="3497886728"/>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3738278" y="6988288"/>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3658280" y="7073747"/>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3658281" y="7365511"/>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3527504" y="7817325"/>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AFBAA4EA-C03D-1066-6553-C6F780349485}"/>
              </a:ext>
            </a:extLst>
          </p:cNvPr>
          <p:cNvSpPr/>
          <p:nvPr/>
        </p:nvSpPr>
        <p:spPr>
          <a:xfrm>
            <a:off x="-5063478"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DAB89E16-98C9-4A17-ACF8-52BE304EE084}"/>
              </a:ext>
            </a:extLst>
          </p:cNvPr>
          <p:cNvSpPr txBox="1"/>
          <p:nvPr/>
        </p:nvSpPr>
        <p:spPr>
          <a:xfrm>
            <a:off x="-498348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7" name="TextBox 16">
            <a:extLst>
              <a:ext uri="{FF2B5EF4-FFF2-40B4-BE49-F238E27FC236}">
                <a16:creationId xmlns:a16="http://schemas.microsoft.com/office/drawing/2014/main" id="{3005DF01-2A39-3A3E-D868-F611CD0B5191}"/>
              </a:ext>
            </a:extLst>
          </p:cNvPr>
          <p:cNvSpPr txBox="1"/>
          <p:nvPr/>
        </p:nvSpPr>
        <p:spPr>
          <a:xfrm>
            <a:off x="-4983481"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1" name="TextBox 30">
            <a:extLst>
              <a:ext uri="{FF2B5EF4-FFF2-40B4-BE49-F238E27FC236}">
                <a16:creationId xmlns:a16="http://schemas.microsoft.com/office/drawing/2014/main" id="{2EF70F03-9803-FB07-AE40-E7A4838196EE}"/>
              </a:ext>
            </a:extLst>
          </p:cNvPr>
          <p:cNvSpPr txBox="1"/>
          <p:nvPr/>
        </p:nvSpPr>
        <p:spPr>
          <a:xfrm>
            <a:off x="-4983481"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33" name="Picture 32">
            <a:extLst>
              <a:ext uri="{FF2B5EF4-FFF2-40B4-BE49-F238E27FC236}">
                <a16:creationId xmlns:a16="http://schemas.microsoft.com/office/drawing/2014/main" id="{5ABB11D1-09CB-22A3-4820-09561EE8C158}"/>
              </a:ext>
            </a:extLst>
          </p:cNvPr>
          <p:cNvPicPr>
            <a:picLocks noChangeAspect="1"/>
          </p:cNvPicPr>
          <p:nvPr/>
        </p:nvPicPr>
        <p:blipFill>
          <a:blip r:embed="rId4"/>
          <a:stretch>
            <a:fillRect/>
          </a:stretch>
        </p:blipFill>
        <p:spPr>
          <a:xfrm>
            <a:off x="-1024419" y="2604001"/>
            <a:ext cx="930283" cy="992661"/>
          </a:xfrm>
          <a:prstGeom prst="rect">
            <a:avLst/>
          </a:prstGeom>
        </p:spPr>
      </p:pic>
    </p:spTree>
    <p:extLst>
      <p:ext uri="{BB962C8B-B14F-4D97-AF65-F5344CB8AC3E}">
        <p14:creationId xmlns:p14="http://schemas.microsoft.com/office/powerpoint/2010/main" val="2946601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C2856F77-9217-6C15-E86A-586B657052BB}"/>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89905239-9F55-461B-3975-88EF78D393E5}"/>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5" name="TextBox 14">
            <a:extLst>
              <a:ext uri="{FF2B5EF4-FFF2-40B4-BE49-F238E27FC236}">
                <a16:creationId xmlns:a16="http://schemas.microsoft.com/office/drawing/2014/main" id="{8C649695-5D9E-BA4D-D36A-F721E35507FD}"/>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6" name="TextBox 15">
            <a:extLst>
              <a:ext uri="{FF2B5EF4-FFF2-40B4-BE49-F238E27FC236}">
                <a16:creationId xmlns:a16="http://schemas.microsoft.com/office/drawing/2014/main" id="{3545EBDB-7E4D-32FB-3EC2-D44B3A6DA4A8}"/>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7" name="Picture 16">
            <a:extLst>
              <a:ext uri="{FF2B5EF4-FFF2-40B4-BE49-F238E27FC236}">
                <a16:creationId xmlns:a16="http://schemas.microsoft.com/office/drawing/2014/main" id="{E240ACF5-F58E-EC48-1E28-5703AB3968A3}"/>
              </a:ext>
            </a:extLst>
          </p:cNvPr>
          <p:cNvPicPr>
            <a:picLocks noChangeAspect="1"/>
          </p:cNvPicPr>
          <p:nvPr/>
        </p:nvPicPr>
        <p:blipFill>
          <a:blip r:embed="rId4"/>
          <a:stretch>
            <a:fillRect/>
          </a:stretch>
        </p:blipFill>
        <p:spPr>
          <a:xfrm>
            <a:off x="4715981" y="2604001"/>
            <a:ext cx="930283" cy="992661"/>
          </a:xfrm>
          <a:prstGeom prst="rect">
            <a:avLst/>
          </a:prstGeom>
        </p:spPr>
      </p:pic>
      <p:sp>
        <p:nvSpPr>
          <p:cNvPr id="31" name="!!Rectangle: Rounded Corners 4">
            <a:extLst>
              <a:ext uri="{FF2B5EF4-FFF2-40B4-BE49-F238E27FC236}">
                <a16:creationId xmlns:a16="http://schemas.microsoft.com/office/drawing/2014/main" id="{05FF81B4-57B0-01B0-CAED-39E9768A2F7C}"/>
              </a:ext>
            </a:extLst>
          </p:cNvPr>
          <p:cNvSpPr/>
          <p:nvPr/>
        </p:nvSpPr>
        <p:spPr>
          <a:xfrm>
            <a:off x="638823" y="4176145"/>
            <a:ext cx="3159686"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5">
            <a:extLst>
              <a:ext uri="{FF2B5EF4-FFF2-40B4-BE49-F238E27FC236}">
                <a16:creationId xmlns:a16="http://schemas.microsoft.com/office/drawing/2014/main" id="{C5E8F936-5F6E-ABA2-FC0F-DF83419B33E8}"/>
              </a:ext>
            </a:extLst>
          </p:cNvPr>
          <p:cNvSpPr txBox="1"/>
          <p:nvPr/>
        </p:nvSpPr>
        <p:spPr>
          <a:xfrm>
            <a:off x="718820" y="426160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7F16C895-D16F-544D-FAE3-6483548D77CD}"/>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22DEA901-E816-40F4-F5D5-C94FEDFBE60B}"/>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19D7C35E-A327-A8C8-BBA7-B29BBDEFFD0F}"/>
              </a:ext>
            </a:extLst>
          </p:cNvPr>
          <p:cNvSpPr txBox="1"/>
          <p:nvPr/>
        </p:nvSpPr>
        <p:spPr>
          <a:xfrm>
            <a:off x="934221" y="5408559"/>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'HiD1254An7…'</a:t>
            </a:r>
          </a:p>
        </p:txBody>
      </p:sp>
      <p:cxnSp>
        <p:nvCxnSpPr>
          <p:cNvPr id="37" name="Straight Arrow Connector 36">
            <a:extLst>
              <a:ext uri="{FF2B5EF4-FFF2-40B4-BE49-F238E27FC236}">
                <a16:creationId xmlns:a16="http://schemas.microsoft.com/office/drawing/2014/main" id="{F12BC686-6D10-E015-D7FC-5446B7DF3995}"/>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FB7FC47-3E0E-4B15-06B6-4192A8D53B79}"/>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908B897A-215E-0A76-5015-1D801630BD90}"/>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2">
            <a:extLst>
              <a:ext uri="{FF2B5EF4-FFF2-40B4-BE49-F238E27FC236}">
                <a16:creationId xmlns:a16="http://schemas.microsoft.com/office/drawing/2014/main" id="{F4316A45-2511-D944-91C2-A960073DFF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665698" y="4261604"/>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41" name="!!Cloud curse you">
            <a:extLst>
              <a:ext uri="{FF2B5EF4-FFF2-40B4-BE49-F238E27FC236}">
                <a16:creationId xmlns:a16="http://schemas.microsoft.com/office/drawing/2014/main" id="{DFBC8AF0-13C0-9693-8752-BA74CDBA8A8C}"/>
              </a:ext>
            </a:extLst>
          </p:cNvPr>
          <p:cNvSpPr/>
          <p:nvPr/>
        </p:nvSpPr>
        <p:spPr>
          <a:xfrm>
            <a:off x="96386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HackerText 2">
            <a:extLst>
              <a:ext uri="{FF2B5EF4-FFF2-40B4-BE49-F238E27FC236}">
                <a16:creationId xmlns:a16="http://schemas.microsoft.com/office/drawing/2014/main" id="{2B4714D3-7F0B-BA0B-9781-E22A9B6B6971}"/>
              </a:ext>
            </a:extLst>
          </p:cNvPr>
          <p:cNvSpPr txBox="1"/>
          <p:nvPr/>
        </p:nvSpPr>
        <p:spPr>
          <a:xfrm>
            <a:off x="97790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070087940"/>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down)">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40"/>
                                        </p:tgtEl>
                                        <p:attrNameLst>
                                          <p:attrName>style.visibility</p:attrName>
                                        </p:attrNameLst>
                                      </p:cBhvr>
                                      <p:to>
                                        <p:strVal val="visible"/>
                                      </p:to>
                                    </p:set>
                                    <p:anim calcmode="lin" valueType="num">
                                      <p:cBhvr additive="base">
                                        <p:cTn id="36" dur="500" fill="hold"/>
                                        <p:tgtEl>
                                          <p:spTgt spid="40"/>
                                        </p:tgtEl>
                                        <p:attrNameLst>
                                          <p:attrName>ppt_x</p:attrName>
                                        </p:attrNameLst>
                                      </p:cBhvr>
                                      <p:tavLst>
                                        <p:tav tm="0">
                                          <p:val>
                                            <p:strVal val="#ppt_x"/>
                                          </p:val>
                                        </p:tav>
                                        <p:tav tm="100000">
                                          <p:val>
                                            <p:strVal val="#ppt_x"/>
                                          </p:val>
                                        </p:tav>
                                      </p:tavLst>
                                    </p:anim>
                                    <p:anim calcmode="lin" valueType="num">
                                      <p:cBhvr additive="base">
                                        <p:cTn id="37" dur="500" fill="hold"/>
                                        <p:tgtEl>
                                          <p:spTgt spid="40"/>
                                        </p:tgtEl>
                                        <p:attrNameLst>
                                          <p:attrName>ppt_y</p:attrName>
                                        </p:attrNameLst>
                                      </p:cBhvr>
                                      <p:tavLst>
                                        <p:tav tm="0">
                                          <p:val>
                                            <p:strVal val="1+#ppt_h/2"/>
                                          </p:val>
                                        </p:tav>
                                        <p:tav tm="100000">
                                          <p:val>
                                            <p:strVal val="#ppt_y"/>
                                          </p:val>
                                        </p:tav>
                                      </p:tavLst>
                                    </p:anim>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35" grpId="0" animBg="1"/>
      <p:bldP spid="36" grpId="0"/>
      <p:bldP spid="39" grpId="0" animBg="1"/>
      <p:bldP spid="41" grpId="0" animBg="1"/>
      <p:bldP spid="4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66775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678991"/>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56658"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13725583"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14433699"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14433699"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14447048"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857750" y="3328546"/>
            <a:ext cx="247554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873C697-9CD8-1169-1BE5-83172892DF43}"/>
              </a:ext>
            </a:extLst>
          </p:cNvPr>
          <p:cNvGrpSpPr/>
          <p:nvPr/>
        </p:nvGrpSpPr>
        <p:grpSpPr>
          <a:xfrm>
            <a:off x="12247311" y="1579224"/>
            <a:ext cx="3457147" cy="1051848"/>
            <a:chOff x="491743" y="3568700"/>
            <a:chExt cx="3301324" cy="1051848"/>
          </a:xfrm>
        </p:grpSpPr>
        <p:sp>
          <p:nvSpPr>
            <p:cNvPr id="56" name="Rectangle: Rounded Corners 55">
              <a:extLst>
                <a:ext uri="{FF2B5EF4-FFF2-40B4-BE49-F238E27FC236}">
                  <a16:creationId xmlns:a16="http://schemas.microsoft.com/office/drawing/2014/main" id="{5C5DF721-6C9E-B729-147D-EB70D3FA210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48814E6E-967D-6221-0180-1E25EA76EDFA}"/>
                </a:ext>
              </a:extLst>
            </p:cNvPr>
            <p:cNvGrpSpPr/>
            <p:nvPr/>
          </p:nvGrpSpPr>
          <p:grpSpPr>
            <a:xfrm>
              <a:off x="627883" y="3743690"/>
              <a:ext cx="528269" cy="683865"/>
              <a:chOff x="9592919" y="3281030"/>
              <a:chExt cx="2412301" cy="3122817"/>
            </a:xfrm>
          </p:grpSpPr>
          <p:sp>
            <p:nvSpPr>
              <p:cNvPr id="58" name="Freeform 158">
                <a:extLst>
                  <a:ext uri="{FF2B5EF4-FFF2-40B4-BE49-F238E27FC236}">
                    <a16:creationId xmlns:a16="http://schemas.microsoft.com/office/drawing/2014/main" id="{7D855BE3-C981-B06D-ED7C-D556036122A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95FEB416-B526-EFD7-E08F-9A7688BFEAE5}"/>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1A260ABC-C09A-C838-41CC-C8843C92750A}"/>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2508F139-ABB1-F347-EE43-183353AA4C8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C9EB1A8B-3B5E-9EEA-E72A-B1CB0EE1AE1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F8C9B23E-F80F-A32A-3CA5-7BDAA71CCB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431AB6FD-E437-8FA1-F25A-5408FFA98A4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F58007B2-A692-D823-FE5D-301891EE93A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3B3A9085-8285-C488-6968-38CCAE403D0E}"/>
              </a:ext>
            </a:extLst>
          </p:cNvPr>
          <p:cNvSpPr txBox="1"/>
          <p:nvPr/>
        </p:nvSpPr>
        <p:spPr>
          <a:xfrm>
            <a:off x="12955428"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67" name="TextBox 66">
            <a:extLst>
              <a:ext uri="{FF2B5EF4-FFF2-40B4-BE49-F238E27FC236}">
                <a16:creationId xmlns:a16="http://schemas.microsoft.com/office/drawing/2014/main" id="{31F684EA-A7EE-5943-988C-9CD5AE26AFA0}"/>
              </a:ext>
            </a:extLst>
          </p:cNvPr>
          <p:cNvSpPr txBox="1"/>
          <p:nvPr/>
        </p:nvSpPr>
        <p:spPr>
          <a:xfrm>
            <a:off x="12955428"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68" name="TextBox 67">
            <a:extLst>
              <a:ext uri="{FF2B5EF4-FFF2-40B4-BE49-F238E27FC236}">
                <a16:creationId xmlns:a16="http://schemas.microsoft.com/office/drawing/2014/main" id="{DE177D8B-7603-6AAF-CB50-BAC6412C5774}"/>
              </a:ext>
            </a:extLst>
          </p:cNvPr>
          <p:cNvSpPr txBox="1"/>
          <p:nvPr/>
        </p:nvSpPr>
        <p:spPr>
          <a:xfrm>
            <a:off x="4580301" y="-638723"/>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BF502AD5-F186-6223-A75C-584B488FF0BD}"/>
              </a:ext>
            </a:extLst>
          </p:cNvPr>
          <p:cNvSpPr txBox="1"/>
          <p:nvPr/>
        </p:nvSpPr>
        <p:spPr>
          <a:xfrm>
            <a:off x="1526218" y="3536435"/>
            <a:ext cx="748923" cy="1200329"/>
          </a:xfrm>
          <a:prstGeom prst="rect">
            <a:avLst/>
          </a:prstGeom>
          <a:noFill/>
        </p:spPr>
        <p:txBody>
          <a:bodyPr wrap="none" rtlCol="0">
            <a:spAutoFit/>
          </a:bodyPr>
          <a:lstStyle/>
          <a:p>
            <a:r>
              <a:rPr lang="en-US" sz="72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273611966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Cookie: </a:t>
            </a:r>
            <a:r>
              <a:rPr lang="en-US" sz="2400" dirty="0" err="1">
                <a:solidFill>
                  <a:srgbClr val="000000"/>
                </a:solidFill>
                <a:latin typeface="Courier New" panose="02070309020205020404" pitchFamily="49" charset="0"/>
                <a:cs typeface="Courier New" panose="02070309020205020404" pitchFamily="49" charset="0"/>
              </a:rPr>
              <a:t>SessionId</a:t>
            </a:r>
            <a:r>
              <a:rPr lang="en-US" sz="2400" dirty="0">
                <a:solidFill>
                  <a:srgbClr val="000000"/>
                </a:solidFill>
                <a:latin typeface="Courier New" panose="02070309020205020404" pitchFamily="49" charset="0"/>
                <a:cs typeface="Courier New" panose="02070309020205020404" pitchFamily="49" charset="0"/>
              </a:rPr>
              <a:t> 6348</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8096223"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8804340"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8804340"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4218069" cy="35702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8844635"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095983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63565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HTTP Headers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Authorization: Alice</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12392454"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13100571"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13100571"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396664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13140866"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211202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2412590" y="1787955"/>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10400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X509 Client Certificates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356E7190-D4B6-9A0A-77AA-33EDF63910F7}"/>
              </a:ext>
            </a:extLst>
          </p:cNvPr>
          <p:cNvGrpSpPr/>
          <p:nvPr/>
        </p:nvGrpSpPr>
        <p:grpSpPr>
          <a:xfrm>
            <a:off x="12682740"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13390857"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13390857"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13431152"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5D96A792-6B78-7CCA-74C1-0391761382B0}"/>
              </a:ext>
            </a:extLst>
          </p:cNvPr>
          <p:cNvPicPr>
            <a:picLocks noChangeAspect="1"/>
          </p:cNvPicPr>
          <p:nvPr/>
        </p:nvPicPr>
        <p:blipFill>
          <a:blip r:embed="rId3"/>
          <a:stretch>
            <a:fillRect/>
          </a:stretch>
        </p:blipFill>
        <p:spPr>
          <a:xfrm>
            <a:off x="9244436" y="3944617"/>
            <a:ext cx="912105" cy="1163472"/>
          </a:xfrm>
          <a:prstGeom prst="rect">
            <a:avLst/>
          </a:prstGeom>
        </p:spPr>
      </p:pic>
      <p:sp>
        <p:nvSpPr>
          <p:cNvPr id="25" name="Freeform: Shape 24">
            <a:extLst>
              <a:ext uri="{FF2B5EF4-FFF2-40B4-BE49-F238E27FC236}">
                <a16:creationId xmlns:a16="http://schemas.microsoft.com/office/drawing/2014/main" id="{DB315872-B683-C5CF-3972-1242A48F5A47}"/>
              </a:ext>
            </a:extLst>
          </p:cNvPr>
          <p:cNvSpPr/>
          <p:nvPr/>
        </p:nvSpPr>
        <p:spPr>
          <a:xfrm>
            <a:off x="3352800" y="4354286"/>
            <a:ext cx="5486400" cy="928914"/>
          </a:xfrm>
          <a:custGeom>
            <a:avLst/>
            <a:gdLst>
              <a:gd name="connsiteX0" fmla="*/ 5486400 w 5486400"/>
              <a:gd name="connsiteY0" fmla="*/ 0 h 928914"/>
              <a:gd name="connsiteX1" fmla="*/ 2743200 w 5486400"/>
              <a:gd name="connsiteY1" fmla="*/ 928914 h 928914"/>
              <a:gd name="connsiteX2" fmla="*/ 0 w 5486400"/>
              <a:gd name="connsiteY2" fmla="*/ 0 h 928914"/>
            </a:gdLst>
            <a:ahLst/>
            <a:cxnLst>
              <a:cxn ang="0">
                <a:pos x="connsiteX0" y="connsiteY0"/>
              </a:cxn>
              <a:cxn ang="0">
                <a:pos x="connsiteX1" y="connsiteY1"/>
              </a:cxn>
              <a:cxn ang="0">
                <a:pos x="connsiteX2" y="connsiteY2"/>
              </a:cxn>
            </a:cxnLst>
            <a:rect l="l" t="t" r="r" b="b"/>
            <a:pathLst>
              <a:path w="5486400" h="928914">
                <a:moveTo>
                  <a:pt x="5486400" y="0"/>
                </a:moveTo>
                <a:cubicBezTo>
                  <a:pt x="4572000" y="464457"/>
                  <a:pt x="3657600" y="928914"/>
                  <a:pt x="2743200" y="928914"/>
                </a:cubicBezTo>
                <a:cubicBezTo>
                  <a:pt x="1828800" y="928914"/>
                  <a:pt x="914400" y="464457"/>
                  <a:pt x="0" y="0"/>
                </a:cubicBezTo>
              </a:path>
            </a:pathLst>
          </a:custGeom>
          <a:noFill/>
          <a:ln>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7ED1DCF-F6E2-15F6-6E98-5922068D9B31}"/>
              </a:ext>
            </a:extLst>
          </p:cNvPr>
          <p:cNvSpPr txBox="1"/>
          <p:nvPr/>
        </p:nvSpPr>
        <p:spPr>
          <a:xfrm>
            <a:off x="1951923" y="5426722"/>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TLS certificates prove</a:t>
            </a:r>
            <a:br>
              <a:rPr lang="en-US" sz="2800" dirty="0">
                <a:solidFill>
                  <a:schemeClr val="bg1"/>
                </a:solidFill>
                <a:latin typeface="Corbel" panose="020B0503020204020204" pitchFamily="34" charset="0"/>
              </a:rPr>
            </a:br>
            <a:r>
              <a:rPr lang="en-US" sz="2800" b="1" dirty="0">
                <a:solidFill>
                  <a:schemeClr val="bg1"/>
                </a:solidFill>
                <a:latin typeface="Corbel" panose="020B0503020204020204" pitchFamily="34" charset="0"/>
              </a:rPr>
              <a:t>server identity</a:t>
            </a:r>
            <a:r>
              <a:rPr lang="en-US" sz="2800" dirty="0">
                <a:solidFill>
                  <a:schemeClr val="bg1"/>
                </a:solidFill>
                <a:latin typeface="Corbel" panose="020B0503020204020204" pitchFamily="34" charset="0"/>
              </a:rPr>
              <a:t> </a:t>
            </a:r>
          </a:p>
          <a:p>
            <a:pPr algn="ctr"/>
            <a:r>
              <a:rPr lang="en-US" sz="2800" dirty="0">
                <a:solidFill>
                  <a:schemeClr val="bg1"/>
                </a:solidFill>
                <a:latin typeface="Corbel" panose="020B0503020204020204" pitchFamily="34" charset="0"/>
              </a:rPr>
              <a:t>to the client</a:t>
            </a:r>
          </a:p>
        </p:txBody>
      </p:sp>
      <p:sp>
        <p:nvSpPr>
          <p:cNvPr id="27" name="Freeform: Shape 26">
            <a:extLst>
              <a:ext uri="{FF2B5EF4-FFF2-40B4-BE49-F238E27FC236}">
                <a16:creationId xmlns:a16="http://schemas.microsoft.com/office/drawing/2014/main" id="{0932B2D2-312D-789E-1DEF-7337B2D632F6}"/>
              </a:ext>
            </a:extLst>
          </p:cNvPr>
          <p:cNvSpPr/>
          <p:nvPr/>
        </p:nvSpPr>
        <p:spPr>
          <a:xfrm rot="10800000">
            <a:off x="3345543" y="1603830"/>
            <a:ext cx="5486400" cy="928914"/>
          </a:xfrm>
          <a:custGeom>
            <a:avLst/>
            <a:gdLst>
              <a:gd name="connsiteX0" fmla="*/ 5486400 w 5486400"/>
              <a:gd name="connsiteY0" fmla="*/ 0 h 928914"/>
              <a:gd name="connsiteX1" fmla="*/ 2743200 w 5486400"/>
              <a:gd name="connsiteY1" fmla="*/ 928914 h 928914"/>
              <a:gd name="connsiteX2" fmla="*/ 0 w 5486400"/>
              <a:gd name="connsiteY2" fmla="*/ 0 h 928914"/>
            </a:gdLst>
            <a:ahLst/>
            <a:cxnLst>
              <a:cxn ang="0">
                <a:pos x="connsiteX0" y="connsiteY0"/>
              </a:cxn>
              <a:cxn ang="0">
                <a:pos x="connsiteX1" y="connsiteY1"/>
              </a:cxn>
              <a:cxn ang="0">
                <a:pos x="connsiteX2" y="connsiteY2"/>
              </a:cxn>
            </a:cxnLst>
            <a:rect l="l" t="t" r="r" b="b"/>
            <a:pathLst>
              <a:path w="5486400" h="928914">
                <a:moveTo>
                  <a:pt x="5486400" y="0"/>
                </a:moveTo>
                <a:cubicBezTo>
                  <a:pt x="4572000" y="464457"/>
                  <a:pt x="3657600" y="928914"/>
                  <a:pt x="2743200" y="928914"/>
                </a:cubicBezTo>
                <a:cubicBezTo>
                  <a:pt x="1828800" y="928914"/>
                  <a:pt x="914400" y="464457"/>
                  <a:pt x="0" y="0"/>
                </a:cubicBezTo>
              </a:path>
            </a:pathLst>
          </a:custGeom>
          <a:noFill/>
          <a:ln>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C2DA91B-0C91-B163-3331-FC404D26EA42}"/>
              </a:ext>
            </a:extLst>
          </p:cNvPr>
          <p:cNvSpPr txBox="1"/>
          <p:nvPr/>
        </p:nvSpPr>
        <p:spPr>
          <a:xfrm>
            <a:off x="6989051" y="1035830"/>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Client certificates prove</a:t>
            </a:r>
            <a:br>
              <a:rPr lang="en-US" sz="2800" dirty="0">
                <a:solidFill>
                  <a:schemeClr val="bg1"/>
                </a:solidFill>
                <a:latin typeface="Corbel" panose="020B0503020204020204" pitchFamily="34" charset="0"/>
              </a:rPr>
            </a:br>
            <a:r>
              <a:rPr lang="en-US" sz="2800" b="1" dirty="0">
                <a:solidFill>
                  <a:schemeClr val="bg1"/>
                </a:solidFill>
                <a:latin typeface="Corbel" panose="020B0503020204020204" pitchFamily="34" charset="0"/>
              </a:rPr>
              <a:t>client identity</a:t>
            </a:r>
            <a:r>
              <a:rPr lang="en-US" sz="2800" dirty="0">
                <a:solidFill>
                  <a:schemeClr val="bg1"/>
                </a:solidFill>
                <a:latin typeface="Corbel" panose="020B0503020204020204" pitchFamily="34" charset="0"/>
              </a:rPr>
              <a:t> </a:t>
            </a:r>
          </a:p>
          <a:p>
            <a:pPr algn="ctr"/>
            <a:r>
              <a:rPr lang="en-US" sz="2800" dirty="0">
                <a:solidFill>
                  <a:schemeClr val="bg1"/>
                </a:solidFill>
                <a:latin typeface="Corbel" panose="020B0503020204020204" pitchFamily="34" charset="0"/>
              </a:rPr>
              <a:t>to the server</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8828690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xit" presetSubtype="0" fill="hold" nodeType="withEffect">
                                  <p:stCondLst>
                                    <p:cond delay="0"/>
                                  </p:stCondLst>
                                  <p:childTnLst>
                                    <p:animEffect transition="out" filter="fade">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1"/>
                                        </p:tgtEl>
                                      </p:cBhvr>
                                    </p:animEffect>
                                    <p:set>
                                      <p:cBhvr>
                                        <p:cTn id="21" dur="1" fill="hold">
                                          <p:stCondLst>
                                            <p:cond delay="499"/>
                                          </p:stCondLst>
                                        </p:cTn>
                                        <p:tgtEl>
                                          <p:spTgt spid="21"/>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6"/>
                                        </p:tgtEl>
                                      </p:cBhvr>
                                    </p:animEffect>
                                    <p:set>
                                      <p:cBhvr>
                                        <p:cTn id="27" dur="1" fill="hold">
                                          <p:stCondLst>
                                            <p:cond delay="499"/>
                                          </p:stCondLst>
                                        </p:cTn>
                                        <p:tgtEl>
                                          <p:spTgt spid="26"/>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p:bldP spid="26" grpId="1"/>
      <p:bldP spid="27" grpId="0" animBg="1"/>
      <p:bldP spid="28"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2412590" y="1787955"/>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10400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X509 Client Certificates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E2A05BC-09B4-590A-9A70-FE756571591A}"/>
              </a:ext>
            </a:extLst>
          </p:cNvPr>
          <p:cNvSpPr txBox="1"/>
          <p:nvPr/>
        </p:nvSpPr>
        <p:spPr>
          <a:xfrm>
            <a:off x="3556423" y="1313298"/>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Client certs are good for private systems where users can be forced to install them </a:t>
            </a:r>
          </a:p>
        </p:txBody>
      </p:sp>
      <p:pic>
        <p:nvPicPr>
          <p:cNvPr id="9" name="Picture 8">
            <a:extLst>
              <a:ext uri="{FF2B5EF4-FFF2-40B4-BE49-F238E27FC236}">
                <a16:creationId xmlns:a16="http://schemas.microsoft.com/office/drawing/2014/main" id="{F1EAE586-B453-C651-7FA9-B8D571C7F1DF}"/>
              </a:ext>
            </a:extLst>
          </p:cNvPr>
          <p:cNvPicPr>
            <a:picLocks noChangeAspect="1"/>
          </p:cNvPicPr>
          <p:nvPr/>
        </p:nvPicPr>
        <p:blipFill>
          <a:blip r:embed="rId4"/>
          <a:stretch>
            <a:fillRect/>
          </a:stretch>
        </p:blipFill>
        <p:spPr>
          <a:xfrm>
            <a:off x="2139694" y="6906578"/>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563604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1012783" y="1787955"/>
            <a:ext cx="912105" cy="1163472"/>
          </a:xfrm>
          <a:prstGeom prst="rect">
            <a:avLst/>
          </a:prstGeom>
        </p:spPr>
      </p:pic>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2030422"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9753"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4"/>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par>
                                <p:cTn id="13" presetID="10" presetClass="entr" presetSubtype="0" fill="hold" nodeType="with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9092D60-DA82-5602-2AE1-B0D5866A48AF}"/>
              </a:ext>
            </a:extLst>
          </p:cNvPr>
          <p:cNvSpPr txBox="1"/>
          <p:nvPr/>
        </p:nvSpPr>
        <p:spPr>
          <a:xfrm>
            <a:off x="4771118" y="4235860"/>
            <a:ext cx="4714875" cy="1323439"/>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the </a:t>
            </a:r>
            <a:r>
              <a:rPr lang="en-US" sz="2000" b="1" dirty="0">
                <a:solidFill>
                  <a:schemeClr val="bg1"/>
                </a:solidFill>
                <a:latin typeface="Corbel" panose="020B0503020204020204" pitchFamily="34" charset="0"/>
              </a:rPr>
              <a:t>scheme</a:t>
            </a:r>
            <a:r>
              <a:rPr lang="en-US" sz="2000" dirty="0">
                <a:solidFill>
                  <a:schemeClr val="bg1"/>
                </a:solidFill>
                <a:latin typeface="Corbel" panose="020B0503020204020204" pitchFamily="34" charset="0"/>
              </a:rPr>
              <a:t>. </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"Basic" means Basic Auth. </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Other schemes exist too.</a:t>
            </a:r>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9188353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2" name="Straight Arrow Connector 1">
            <a:extLst>
              <a:ext uri="{FF2B5EF4-FFF2-40B4-BE49-F238E27FC236}">
                <a16:creationId xmlns:a16="http://schemas.microsoft.com/office/drawing/2014/main" id="{159B1715-4ACF-1654-714B-8060E18D7206}"/>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B7B45D-ABF3-C92A-E1EC-13374F0D8ABE}"/>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3838801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extBox 1">
            <a:extLst>
              <a:ext uri="{FF2B5EF4-FFF2-40B4-BE49-F238E27FC236}">
                <a16:creationId xmlns:a16="http://schemas.microsoft.com/office/drawing/2014/main" id="{DC1DEFBE-DE5C-AD53-35F4-5FDE3DAADD2A}"/>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cxnSp>
        <p:nvCxnSpPr>
          <p:cNvPr id="4" name="Straight Arrow Connector 3">
            <a:extLst>
              <a:ext uri="{FF2B5EF4-FFF2-40B4-BE49-F238E27FC236}">
                <a16:creationId xmlns:a16="http://schemas.microsoft.com/office/drawing/2014/main" id="{2631FFB8-7448-DE0F-1886-22E34E2A0397}"/>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0811157-F8A1-DC5A-1000-99DCC4384C19}"/>
              </a:ext>
            </a:extLst>
          </p:cNvPr>
          <p:cNvSpPr txBox="1"/>
          <p:nvPr/>
        </p:nvSpPr>
        <p:spPr>
          <a:xfrm>
            <a:off x="6783963" y="47112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2</a:t>
            </a:r>
            <a:r>
              <a:rPr lang="en-US" sz="2000" baseline="30000" dirty="0">
                <a:solidFill>
                  <a:schemeClr val="bg1"/>
                </a:solidFill>
                <a:latin typeface="Corbel" panose="020B0503020204020204" pitchFamily="34" charset="0"/>
              </a:rPr>
              <a:t>nd</a:t>
            </a:r>
            <a:r>
              <a:rPr lang="en-US" sz="2000" dirty="0">
                <a:solidFill>
                  <a:schemeClr val="bg1"/>
                </a:solidFill>
                <a:latin typeface="Corbel" panose="020B0503020204020204" pitchFamily="34" charset="0"/>
              </a:rPr>
              <a:t> part is scheme-specific</a:t>
            </a:r>
          </a:p>
        </p:txBody>
      </p:sp>
      <p:cxnSp>
        <p:nvCxnSpPr>
          <p:cNvPr id="35" name="Straight Arrow Connector 34">
            <a:extLst>
              <a:ext uri="{FF2B5EF4-FFF2-40B4-BE49-F238E27FC236}">
                <a16:creationId xmlns:a16="http://schemas.microsoft.com/office/drawing/2014/main" id="{EE2D82AA-6F3F-B6B3-09A3-7CF55B5512AF}"/>
              </a:ext>
            </a:extLst>
          </p:cNvPr>
          <p:cNvCxnSpPr>
            <a:cxnSpLocks/>
          </p:cNvCxnSpPr>
          <p:nvPr/>
        </p:nvCxnSpPr>
        <p:spPr>
          <a:xfrm rot="16200000" flipV="1">
            <a:off x="76835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9092D60-DA82-5602-2AE1-B0D5866A48AF}"/>
              </a:ext>
            </a:extLst>
          </p:cNvPr>
          <p:cNvSpPr txBox="1"/>
          <p:nvPr/>
        </p:nvSpPr>
        <p:spPr>
          <a:xfrm>
            <a:off x="4771118" y="4235860"/>
            <a:ext cx="471487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For Basic Auth, this will be</a:t>
            </a:r>
          </a:p>
          <a:p>
            <a:pPr algn="ctr"/>
            <a:r>
              <a:rPr lang="en-US" sz="2000" b="1" dirty="0">
                <a:solidFill>
                  <a:schemeClr val="bg1"/>
                </a:solidFill>
                <a:latin typeface="Corbel" panose="020B0503020204020204" pitchFamily="34" charset="0"/>
              </a:rPr>
              <a:t>Base64-encoded credentials</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e.g. "</a:t>
            </a:r>
            <a:r>
              <a:rPr lang="en-US" sz="2000" dirty="0" err="1">
                <a:solidFill>
                  <a:schemeClr val="bg1"/>
                </a:solidFill>
                <a:latin typeface="Corbel" panose="020B0503020204020204" pitchFamily="34" charset="0"/>
              </a:rPr>
              <a:t>username:password</a:t>
            </a:r>
            <a:r>
              <a:rPr lang="en-US" sz="2000" dirty="0">
                <a:solidFill>
                  <a:schemeClr val="bg1"/>
                </a:solidFill>
                <a:latin typeface="Corbel" panose="020B0503020204020204" pitchFamily="34" charset="0"/>
              </a:rPr>
              <a:t>"</a:t>
            </a:r>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265169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3384209-DFA8-371B-1605-66F8A7411481}"/>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33" name="Picture 32">
            <a:extLst>
              <a:ext uri="{FF2B5EF4-FFF2-40B4-BE49-F238E27FC236}">
                <a16:creationId xmlns:a16="http://schemas.microsoft.com/office/drawing/2014/main" id="{56EA84F1-06ED-E729-91A6-A23733D0CB79}"/>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081040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cxnSp>
        <p:nvCxnSpPr>
          <p:cNvPr id="33" name="Straight Arrow Connector 32">
            <a:extLst>
              <a:ext uri="{FF2B5EF4-FFF2-40B4-BE49-F238E27FC236}">
                <a16:creationId xmlns:a16="http://schemas.microsoft.com/office/drawing/2014/main" id="{D4D5021D-CA3F-087B-9650-FF0B922654BF}"/>
              </a:ext>
            </a:extLst>
          </p:cNvPr>
          <p:cNvCxnSpPr>
            <a:cxnSpLocks/>
          </p:cNvCxnSpPr>
          <p:nvPr/>
        </p:nvCxnSpPr>
        <p:spPr>
          <a:xfrm flipV="1">
            <a:off x="7581900" y="4162423"/>
            <a:ext cx="0" cy="68231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A530BA26-3CC6-9642-2DA5-F6440E96ADB9}"/>
              </a:ext>
            </a:extLst>
          </p:cNvPr>
          <p:cNvSpPr/>
          <p:nvPr/>
        </p:nvSpPr>
        <p:spPr>
          <a:xfrm>
            <a:off x="3862763" y="6948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9D3718C-4BCC-1152-E58E-7AEFEF7783FC}"/>
              </a:ext>
            </a:extLst>
          </p:cNvPr>
          <p:cNvSpPr txBox="1"/>
          <p:nvPr/>
        </p:nvSpPr>
        <p:spPr>
          <a:xfrm>
            <a:off x="4068040" y="6994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pic>
        <p:nvPicPr>
          <p:cNvPr id="10" name="Picture 9">
            <a:extLst>
              <a:ext uri="{FF2B5EF4-FFF2-40B4-BE49-F238E27FC236}">
                <a16:creationId xmlns:a16="http://schemas.microsoft.com/office/drawing/2014/main" id="{467C9E28-DD5C-B012-98F6-165BFED6F193}"/>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DEF4FE4F-69F5-3BCC-BBE4-B82A76E8D997}"/>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031060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3404054"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3370626"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sp>
        <p:nvSpPr>
          <p:cNvPr id="10" name="Rectangle: Rounded Corners 9">
            <a:extLst>
              <a:ext uri="{FF2B5EF4-FFF2-40B4-BE49-F238E27FC236}">
                <a16:creationId xmlns:a16="http://schemas.microsoft.com/office/drawing/2014/main" id="{0997E0CD-024B-1760-3C71-2EC9E6FD6C58}"/>
              </a:ext>
            </a:extLst>
          </p:cNvPr>
          <p:cNvSpPr/>
          <p:nvPr/>
        </p:nvSpPr>
        <p:spPr>
          <a:xfrm>
            <a:off x="3862763" y="5805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EE8931B-EF6C-525E-23F9-62CC7156DF1A}"/>
              </a:ext>
            </a:extLst>
          </p:cNvPr>
          <p:cNvSpPr txBox="1"/>
          <p:nvPr/>
        </p:nvSpPr>
        <p:spPr>
          <a:xfrm>
            <a:off x="4068040" y="5851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05AB5531-FA8A-7AF7-0FFC-9EB209735396}"/>
              </a:ext>
            </a:extLst>
          </p:cNvPr>
          <p:cNvCxnSpPr>
            <a:cxnSpLocks/>
            <a:stCxn id="10" idx="0"/>
            <a:endCxn id="29" idx="2"/>
          </p:cNvCxnSpPr>
          <p:nvPr/>
        </p:nvCxnSpPr>
        <p:spPr>
          <a:xfrm flipV="1">
            <a:off x="6101644" y="5358629"/>
            <a:ext cx="10760" cy="446482"/>
          </a:xfrm>
          <a:prstGeom prst="straightConnector1">
            <a:avLst/>
          </a:prstGeom>
          <a:ln w="25400">
            <a:solidFill>
              <a:srgbClr val="FD7D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DA7A9D6-9C62-DE3E-8FFD-675DDAFE3CC9}"/>
              </a:ext>
            </a:extLst>
          </p:cNvPr>
          <p:cNvSpPr txBox="1"/>
          <p:nvPr/>
        </p:nvSpPr>
        <p:spPr>
          <a:xfrm>
            <a:off x="6238874" y="5382012"/>
            <a:ext cx="511492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Encoding is reversible, no key required!</a:t>
            </a:r>
          </a:p>
        </p:txBody>
      </p:sp>
      <p:pic>
        <p:nvPicPr>
          <p:cNvPr id="42" name="!!TLS Lock" descr="Certificate, connection, encrypted, lock, protected, safe, secure, tls icon">
            <a:extLst>
              <a:ext uri="{FF2B5EF4-FFF2-40B4-BE49-F238E27FC236}">
                <a16:creationId xmlns:a16="http://schemas.microsoft.com/office/drawing/2014/main" id="{21720A27-7F0F-EE58-50FF-F2B980854C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6119" y="3245502"/>
            <a:ext cx="671096" cy="6710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ECAD97A-F9B4-ACD0-9EFD-A2442CA1E38D}"/>
              </a:ext>
            </a:extLst>
          </p:cNvPr>
          <p:cNvPicPr>
            <a:picLocks noChangeAspect="1"/>
          </p:cNvPicPr>
          <p:nvPr/>
        </p:nvPicPr>
        <p:blipFill>
          <a:blip r:embed="rId4"/>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4F00DA48-7DBB-5120-3CE3-D005536A0768}"/>
              </a:ext>
            </a:extLst>
          </p:cNvPr>
          <p:cNvPicPr>
            <a:picLocks noChangeAspect="1"/>
          </p:cNvPicPr>
          <p:nvPr/>
        </p:nvPicPr>
        <p:blipFill>
          <a:blip r:embed="rId4"/>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124215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p:cTn id="15" dur="500" fill="hold"/>
                                        <p:tgtEl>
                                          <p:spTgt spid="42"/>
                                        </p:tgtEl>
                                        <p:attrNameLst>
                                          <p:attrName>ppt_w</p:attrName>
                                        </p:attrNameLst>
                                      </p:cBhvr>
                                      <p:tavLst>
                                        <p:tav tm="0">
                                          <p:val>
                                            <p:fltVal val="0"/>
                                          </p:val>
                                        </p:tav>
                                        <p:tav tm="100000">
                                          <p:val>
                                            <p:strVal val="#ppt_w"/>
                                          </p:val>
                                        </p:tav>
                                      </p:tavLst>
                                    </p:anim>
                                    <p:anim calcmode="lin" valueType="num">
                                      <p:cBhvr>
                                        <p:cTn id="16" dur="500" fill="hold"/>
                                        <p:tgtEl>
                                          <p:spTgt spid="42"/>
                                        </p:tgtEl>
                                        <p:attrNameLst>
                                          <p:attrName>ppt_h</p:attrName>
                                        </p:attrNameLst>
                                      </p:cBhvr>
                                      <p:tavLst>
                                        <p:tav tm="0">
                                          <p:val>
                                            <p:fltVal val="0"/>
                                          </p:val>
                                        </p:tav>
                                        <p:tav tm="100000">
                                          <p:val>
                                            <p:strVal val="#ppt_h"/>
                                          </p:val>
                                        </p:tav>
                                      </p:tavLst>
                                    </p:anim>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18834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537BB436-74CF-D08D-CCA8-39E16E1CC992}"/>
              </a:ext>
            </a:extLst>
          </p:cNvPr>
          <p:cNvGrpSpPr/>
          <p:nvPr/>
        </p:nvGrpSpPr>
        <p:grpSpPr>
          <a:xfrm>
            <a:off x="2439506" y="6947401"/>
            <a:ext cx="7369183" cy="1558422"/>
            <a:chOff x="2439506" y="3461251"/>
            <a:chExt cx="7369183" cy="1558422"/>
          </a:xfrm>
        </p:grpSpPr>
        <p:pic>
          <p:nvPicPr>
            <p:cNvPr id="4" name="Picture 3">
              <a:extLst>
                <a:ext uri="{FF2B5EF4-FFF2-40B4-BE49-F238E27FC236}">
                  <a16:creationId xmlns:a16="http://schemas.microsoft.com/office/drawing/2014/main" id="{02369BC1-3B1A-6910-89F1-39861C9E60E6}"/>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5" name="Picture 4">
              <a:extLst>
                <a:ext uri="{FF2B5EF4-FFF2-40B4-BE49-F238E27FC236}">
                  <a16:creationId xmlns:a16="http://schemas.microsoft.com/office/drawing/2014/main" id="{09B3E00B-166B-F996-1451-7D6FF5A2D42B}"/>
                </a:ext>
              </a:extLst>
            </p:cNvPr>
            <p:cNvPicPr>
              <a:picLocks noChangeAspect="1"/>
            </p:cNvPicPr>
            <p:nvPr/>
          </p:nvPicPr>
          <p:blipFill>
            <a:blip r:embed="rId3"/>
            <a:stretch>
              <a:fillRect/>
            </a:stretch>
          </p:blipFill>
          <p:spPr>
            <a:xfrm>
              <a:off x="2439506" y="3461251"/>
              <a:ext cx="930283" cy="992661"/>
            </a:xfrm>
            <a:prstGeom prst="rect">
              <a:avLst/>
            </a:prstGeom>
          </p:spPr>
        </p:pic>
        <p:sp>
          <p:nvSpPr>
            <p:cNvPr id="6" name="!!Url BG">
              <a:extLst>
                <a:ext uri="{FF2B5EF4-FFF2-40B4-BE49-F238E27FC236}">
                  <a16:creationId xmlns:a16="http://schemas.microsoft.com/office/drawing/2014/main" id="{BB907639-C11C-3EC6-445B-B7A4C46620E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
              <a:extLst>
                <a:ext uri="{FF2B5EF4-FFF2-40B4-BE49-F238E27FC236}">
                  <a16:creationId xmlns:a16="http://schemas.microsoft.com/office/drawing/2014/main" id="{C78C7FC1-C15D-4174-7D49-EAFD88F49B04}"/>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0" name="!!Arrow 2">
              <a:extLst>
                <a:ext uri="{FF2B5EF4-FFF2-40B4-BE49-F238E27FC236}">
                  <a16:creationId xmlns:a16="http://schemas.microsoft.com/office/drawing/2014/main" id="{CE428AE3-C6C7-725D-EEA5-C6D26A4FBADE}"/>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Header">
              <a:extLst>
                <a:ext uri="{FF2B5EF4-FFF2-40B4-BE49-F238E27FC236}">
                  <a16:creationId xmlns:a16="http://schemas.microsoft.com/office/drawing/2014/main" id="{69CC6A0D-7B16-534C-A4B3-4A5CBA4C6BB6}"/>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2" name="!!Scheme">
              <a:extLst>
                <a:ext uri="{FF2B5EF4-FFF2-40B4-BE49-F238E27FC236}">
                  <a16:creationId xmlns:a16="http://schemas.microsoft.com/office/drawing/2014/main" id="{1628F6AD-0AEF-8821-2F60-DFE3A41E481D}"/>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AD00ABBB-5013-B8F2-3BDA-46E9512E12FA}"/>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Ywx</a:t>
              </a:r>
              <a:r>
                <a:rPr lang="en-US" sz="2000" dirty="0">
                  <a:solidFill>
                    <a:srgbClr val="C00000"/>
                  </a:solidFill>
                  <a:latin typeface="Courier New" panose="02070309020205020404" pitchFamily="49" charset="0"/>
                  <a:cs typeface="Courier New" panose="02070309020205020404" pitchFamily="49" charset="0"/>
                </a:rPr>
                <a:t>…</a:t>
              </a:r>
              <a:r>
                <a:rPr lang="en-US" sz="2000" dirty="0" err="1">
                  <a:solidFill>
                    <a:srgbClr val="C00000"/>
                  </a:solidFill>
                  <a:latin typeface="Courier New" panose="02070309020205020404" pitchFamily="49" charset="0"/>
                  <a:cs typeface="Courier New" panose="02070309020205020404" pitchFamily="49" charset="0"/>
                </a:rPr>
                <a:t>rcw</a:t>
              </a:r>
              <a:r>
                <a:rPr lang="en-US" sz="2000" dirty="0">
                  <a:solidFill>
                    <a:srgbClr val="C00000"/>
                  </a:solidFill>
                  <a:latin typeface="Courier New" panose="02070309020205020404" pitchFamily="49" charset="0"/>
                  <a:cs typeface="Courier New" panose="02070309020205020404" pitchFamily="49" charset="0"/>
                </a:rPr>
                <a:t>==</a:t>
              </a:r>
            </a:p>
          </p:txBody>
        </p:sp>
      </p:grpSp>
      <p:pic>
        <p:nvPicPr>
          <p:cNvPr id="14" name="Picture 2" descr="Hacker PNG Images Transparent Background | PNG Play">
            <a:extLst>
              <a:ext uri="{FF2B5EF4-FFF2-40B4-BE49-F238E27FC236}">
                <a16:creationId xmlns:a16="http://schemas.microsoft.com/office/drawing/2014/main" id="{D9E4EF74-0B9B-D19D-2DBD-803F8701BB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88150" y="80388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5" name="Thought Bubble: Cloud 14">
            <a:extLst>
              <a:ext uri="{FF2B5EF4-FFF2-40B4-BE49-F238E27FC236}">
                <a16:creationId xmlns:a16="http://schemas.microsoft.com/office/drawing/2014/main" id="{445008F7-8BD8-C21A-4416-ACBA9D824484}"/>
              </a:ext>
            </a:extLst>
          </p:cNvPr>
          <p:cNvSpPr/>
          <p:nvPr/>
        </p:nvSpPr>
        <p:spPr>
          <a:xfrm>
            <a:off x="15162276" y="82139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31876C-D64B-6A95-A93B-E9E64CBDE0F0}"/>
              </a:ext>
            </a:extLst>
          </p:cNvPr>
          <p:cNvSpPr txBox="1"/>
          <p:nvPr/>
        </p:nvSpPr>
        <p:spPr>
          <a:xfrm>
            <a:off x="15431941" y="84484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359437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implement &lt;foo&gt;”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def </a:t>
              </a:r>
              <a:r>
                <a:rPr lang="en-US" sz="2400" dirty="0" err="1">
                  <a:solidFill>
                    <a:schemeClr val="bg1"/>
                  </a:solidFill>
                  <a:latin typeface="Courier New" panose="02070309020205020404" pitchFamily="49" charset="0"/>
                  <a:cs typeface="Courier New" panose="02070309020205020404" pitchFamily="49" charset="0"/>
                </a:rPr>
                <a:t>OAuthStuff</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saywhat</a:t>
              </a:r>
              <a:r>
                <a:rPr lang="en-US" sz="2400" dirty="0">
                  <a:solidFill>
                    <a:schemeClr val="bg1"/>
                  </a:solidFill>
                  <a:latin typeface="Courier New" panose="02070309020205020404" pitchFamily="49" charset="0"/>
                  <a:cs typeface="Courier New" panose="02070309020205020404" pitchFamily="49" charset="0"/>
                </a:rPr>
                <a:t>){ </a:t>
              </a:r>
            </a:p>
            <a:p>
              <a:r>
                <a:rPr lang="en-US" sz="2400" dirty="0">
                  <a:solidFill>
                    <a:schemeClr val="bg1"/>
                  </a:solidFill>
                  <a:latin typeface="Courier New" panose="02070309020205020404" pitchFamily="49" charset="0"/>
                  <a:cs typeface="Courier New" panose="02070309020205020404" pitchFamily="49" charset="0"/>
                </a:rPr>
                <a:t>  throw </a:t>
              </a:r>
              <a:r>
                <a:rPr lang="en-US" sz="2400" dirty="0" err="1">
                  <a:solidFill>
                    <a:schemeClr val="bg1"/>
                  </a:solidFill>
                  <a:latin typeface="Courier New" panose="02070309020205020404" pitchFamily="49" charset="0"/>
                  <a:cs typeface="Courier New" panose="02070309020205020404" pitchFamily="49" charset="0"/>
                </a:rPr>
                <a:t>HaventGotAClue</a:t>
              </a:r>
              <a:r>
                <a:rPr lang="en-US" sz="2400" dirty="0">
                  <a:solidFill>
                    <a:schemeClr val="bg1"/>
                  </a:solidFill>
                  <a:latin typeface="Courier New" panose="02070309020205020404" pitchFamily="49" charset="0"/>
                  <a:cs typeface="Courier New" panose="02070309020205020404" pitchFamily="49" charset="0"/>
                </a:rPr>
                <a:t>()</a:t>
              </a:r>
            </a:p>
            <a:p>
              <a:r>
                <a:rPr lang="en-US" sz="2400" dirty="0">
                  <a:solidFill>
                    <a:schemeClr val="bg1"/>
                  </a:solidFill>
                  <a:latin typeface="Courier New" panose="02070309020205020404" pitchFamily="49" charset="0"/>
                  <a:cs typeface="Courier New" panose="02070309020205020404" pitchFamily="49"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18507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14" name="Group 13">
            <a:extLst>
              <a:ext uri="{FF2B5EF4-FFF2-40B4-BE49-F238E27FC236}">
                <a16:creationId xmlns:a16="http://schemas.microsoft.com/office/drawing/2014/main" id="{1B6585E6-E91E-2694-8CF9-F51B4D69B952}"/>
              </a:ext>
            </a:extLst>
          </p:cNvPr>
          <p:cNvGrpSpPr/>
          <p:nvPr/>
        </p:nvGrpSpPr>
        <p:grpSpPr>
          <a:xfrm>
            <a:off x="2439506" y="3070726"/>
            <a:ext cx="7369183" cy="1558422"/>
            <a:chOff x="2439506" y="3461251"/>
            <a:chExt cx="7369183" cy="1558422"/>
          </a:xfrm>
        </p:grpSpPr>
        <p:pic>
          <p:nvPicPr>
            <p:cNvPr id="2" name="Picture 1">
              <a:extLst>
                <a:ext uri="{FF2B5EF4-FFF2-40B4-BE49-F238E27FC236}">
                  <a16:creationId xmlns:a16="http://schemas.microsoft.com/office/drawing/2014/main" id="{6C0E53F0-DA00-A517-3BF2-39163EE089C4}"/>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4" name="Picture 3">
              <a:extLst>
                <a:ext uri="{FF2B5EF4-FFF2-40B4-BE49-F238E27FC236}">
                  <a16:creationId xmlns:a16="http://schemas.microsoft.com/office/drawing/2014/main" id="{E4B41E54-0C6D-21F0-265F-31684A80F9A3}"/>
                </a:ext>
              </a:extLst>
            </p:cNvPr>
            <p:cNvPicPr>
              <a:picLocks noChangeAspect="1"/>
            </p:cNvPicPr>
            <p:nvPr/>
          </p:nvPicPr>
          <p:blipFill>
            <a:blip r:embed="rId3"/>
            <a:stretch>
              <a:fillRect/>
            </a:stretch>
          </p:blipFill>
          <p:spPr>
            <a:xfrm>
              <a:off x="2439506" y="3461251"/>
              <a:ext cx="930283" cy="992661"/>
            </a:xfrm>
            <a:prstGeom prst="rect">
              <a:avLst/>
            </a:prstGeom>
          </p:spPr>
        </p:pic>
        <p:sp>
          <p:nvSpPr>
            <p:cNvPr id="5" name="!!Url BG">
              <a:extLst>
                <a:ext uri="{FF2B5EF4-FFF2-40B4-BE49-F238E27FC236}">
                  <a16:creationId xmlns:a16="http://schemas.microsoft.com/office/drawing/2014/main" id="{C04D7F4C-298D-C3F7-3F3D-4DE92E5F510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38779F1D-E7E7-B675-7E59-01CF83A72A81}"/>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37ABFC26-7943-708A-DA71-98BEC56228E1}"/>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Header">
              <a:extLst>
                <a:ext uri="{FF2B5EF4-FFF2-40B4-BE49-F238E27FC236}">
                  <a16:creationId xmlns:a16="http://schemas.microsoft.com/office/drawing/2014/main" id="{B12064E2-9D75-6A9C-E98D-0AEC9ED1C6A3}"/>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1" name="!!Scheme">
              <a:extLst>
                <a:ext uri="{FF2B5EF4-FFF2-40B4-BE49-F238E27FC236}">
                  <a16:creationId xmlns:a16="http://schemas.microsoft.com/office/drawing/2014/main" id="{C08233EA-67D0-B8B0-49B1-A7B88EC3C2E6}"/>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598F2FB2-3BD3-BFAD-4D11-0154E7A61959}"/>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gr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9025" y="48003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49754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52099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504858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5672304C-B1DD-91F9-7DB2-BAFA97C1AC51}"/>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9025" y="695302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712811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736257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3" name="Picture 12">
            <a:extLst>
              <a:ext uri="{FF2B5EF4-FFF2-40B4-BE49-F238E27FC236}">
                <a16:creationId xmlns:a16="http://schemas.microsoft.com/office/drawing/2014/main" id="{611F04A5-BA65-8305-B22A-90A3FFC35D0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486804" y="7224426"/>
            <a:ext cx="1007647" cy="1016935"/>
          </a:xfrm>
          <a:prstGeom prst="rect">
            <a:avLst/>
          </a:prstGeom>
        </p:spPr>
      </p:pic>
      <p:grpSp>
        <p:nvGrpSpPr>
          <p:cNvPr id="18" name="Group 17">
            <a:extLst>
              <a:ext uri="{FF2B5EF4-FFF2-40B4-BE49-F238E27FC236}">
                <a16:creationId xmlns:a16="http://schemas.microsoft.com/office/drawing/2014/main" id="{728D0D9F-9F1E-3B43-BB3C-1E7F21EAD9D1}"/>
              </a:ext>
            </a:extLst>
          </p:cNvPr>
          <p:cNvGrpSpPr/>
          <p:nvPr/>
        </p:nvGrpSpPr>
        <p:grpSpPr>
          <a:xfrm>
            <a:off x="3655728" y="7189513"/>
            <a:ext cx="4897721" cy="1275312"/>
            <a:chOff x="491742" y="3568700"/>
            <a:chExt cx="4897721" cy="1275312"/>
          </a:xfrm>
        </p:grpSpPr>
        <p:sp>
          <p:nvSpPr>
            <p:cNvPr id="19" name="Rectangle: Rounded Corners 18">
              <a:extLst>
                <a:ext uri="{FF2B5EF4-FFF2-40B4-BE49-F238E27FC236}">
                  <a16:creationId xmlns:a16="http://schemas.microsoft.com/office/drawing/2014/main" id="{BF3A0DB5-38CA-A0DD-D34D-82E0037D4BF9}"/>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7AF1F5E3-95BA-0292-CBC9-16373FC30028}"/>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69D43E4E-E10E-5A4A-6CBE-1BF2C861A96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63B6C86C-878F-EE63-7D2E-D9047395341B}"/>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701BB5A6-5A82-8576-5A4D-2007C1EA9DC0}"/>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F055376D-F3E8-7A5D-C0B0-8665F574242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D0552DDA-6BBB-01BA-09EE-BECFD143732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D5950597-364B-25A6-12CC-38A08B622DA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9A01A91F-1C85-C03C-A55A-36FE5564862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37D4DDBB-5144-B893-1D93-B721C2FBEC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B85FCD30-D57F-2958-6099-BDDA5358754A}"/>
              </a:ext>
            </a:extLst>
          </p:cNvPr>
          <p:cNvSpPr txBox="1"/>
          <p:nvPr/>
        </p:nvSpPr>
        <p:spPr>
          <a:xfrm>
            <a:off x="4363845" y="736026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9C888A78-8B0D-813A-D955-194C1DC3E45E}"/>
              </a:ext>
            </a:extLst>
          </p:cNvPr>
          <p:cNvSpPr txBox="1"/>
          <p:nvPr/>
        </p:nvSpPr>
        <p:spPr>
          <a:xfrm>
            <a:off x="4363845" y="768214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008145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sp>
        <p:nvSpPr>
          <p:cNvPr id="22" name="!!Url BG">
            <a:extLst>
              <a:ext uri="{FF2B5EF4-FFF2-40B4-BE49-F238E27FC236}">
                <a16:creationId xmlns:a16="http://schemas.microsoft.com/office/drawing/2014/main" id="{3ECE438E-F05A-40C2-91D0-E081E381B7B9}"/>
              </a:ext>
            </a:extLst>
          </p:cNvPr>
          <p:cNvSpPr/>
          <p:nvPr/>
        </p:nvSpPr>
        <p:spPr>
          <a:xfrm>
            <a:off x="3456619" y="7888301"/>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4" name="!!URL">
            <a:extLst>
              <a:ext uri="{FF2B5EF4-FFF2-40B4-BE49-F238E27FC236}">
                <a16:creationId xmlns:a16="http://schemas.microsoft.com/office/drawing/2014/main" id="{6A97C73E-D73C-947C-B537-2FC480BBAF1B}"/>
              </a:ext>
            </a:extLst>
          </p:cNvPr>
          <p:cNvSpPr txBox="1"/>
          <p:nvPr/>
        </p:nvSpPr>
        <p:spPr>
          <a:xfrm>
            <a:off x="4980351" y="7901481"/>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Header">
            <a:extLst>
              <a:ext uri="{FF2B5EF4-FFF2-40B4-BE49-F238E27FC236}">
                <a16:creationId xmlns:a16="http://schemas.microsoft.com/office/drawing/2014/main" id="{0FC0ADA4-324D-9570-934F-D689EF913604}"/>
              </a:ext>
            </a:extLst>
          </p:cNvPr>
          <p:cNvSpPr txBox="1"/>
          <p:nvPr/>
        </p:nvSpPr>
        <p:spPr>
          <a:xfrm>
            <a:off x="3521527" y="8302719"/>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7" name="!!Scheme">
            <a:extLst>
              <a:ext uri="{FF2B5EF4-FFF2-40B4-BE49-F238E27FC236}">
                <a16:creationId xmlns:a16="http://schemas.microsoft.com/office/drawing/2014/main" id="{78AFC637-B22F-D927-3BAD-AC7B3520CAF7}"/>
              </a:ext>
            </a:extLst>
          </p:cNvPr>
          <p:cNvSpPr txBox="1"/>
          <p:nvPr/>
        </p:nvSpPr>
        <p:spPr>
          <a:xfrm>
            <a:off x="5784398" y="8302719"/>
            <a:ext cx="1107996" cy="400110"/>
          </a:xfrm>
          <a:prstGeom prst="rect">
            <a:avLst/>
          </a:prstGeom>
          <a:noFill/>
        </p:spPr>
        <p:txBody>
          <a:bodyPr wrap="none" rtlCol="0">
            <a:spAutoFit/>
          </a:bodyPr>
          <a:lstStyle/>
          <a:p>
            <a:r>
              <a:rPr lang="en-US" sz="2000" b="1" dirty="0">
                <a:solidFill>
                  <a:srgbClr val="5B9BD5"/>
                </a:solidFill>
                <a:latin typeface="Courier New" panose="02070309020205020404" pitchFamily="49" charset="0"/>
                <a:cs typeface="Courier New" panose="02070309020205020404" pitchFamily="49" charset="0"/>
              </a:rPr>
              <a:t>Bearer</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A11683A7-9FEE-E918-7630-29DCA119AD31}"/>
              </a:ext>
            </a:extLst>
          </p:cNvPr>
          <p:cNvSpPr txBox="1"/>
          <p:nvPr/>
        </p:nvSpPr>
        <p:spPr>
          <a:xfrm>
            <a:off x="6892394" y="8300729"/>
            <a:ext cx="1803631" cy="400110"/>
          </a:xfrm>
          <a:prstGeom prst="rect">
            <a:avLst/>
          </a:prstGeom>
          <a:noFill/>
        </p:spPr>
        <p:txBody>
          <a:bodyPr wrap="square" rtlCol="0">
            <a:spAutoFit/>
          </a:bodyPr>
          <a:lstStyle/>
          <a:p>
            <a:r>
              <a:rPr lang="en-US" sz="2000" dirty="0">
                <a:solidFill>
                  <a:srgbClr val="C00000"/>
                </a:solidFill>
                <a:latin typeface="Courier New" panose="02070309020205020404" pitchFamily="49" charset="0"/>
                <a:cs typeface="Courier New" panose="02070309020205020404" pitchFamily="49" charset="0"/>
              </a:rPr>
              <a:t>FG753195…</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521527" y="5051517"/>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6" name="!!Scheme">
            <a:extLst>
              <a:ext uri="{FF2B5EF4-FFF2-40B4-BE49-F238E27FC236}">
                <a16:creationId xmlns:a16="http://schemas.microsoft.com/office/drawing/2014/main" id="{BDA4D522-DBEB-7ED9-2996-06FE105928F9}"/>
              </a:ext>
            </a:extLst>
          </p:cNvPr>
          <p:cNvSpPr txBox="1"/>
          <p:nvPr/>
        </p:nvSpPr>
        <p:spPr>
          <a:xfrm>
            <a:off x="5784398" y="5051517"/>
            <a:ext cx="1107996" cy="400110"/>
          </a:xfrm>
          <a:prstGeom prst="rect">
            <a:avLst/>
          </a:prstGeom>
          <a:noFill/>
        </p:spPr>
        <p:txBody>
          <a:bodyPr wrap="none" rtlCol="0">
            <a:spAutoFit/>
          </a:bodyPr>
          <a:lstStyle/>
          <a:p>
            <a:r>
              <a:rPr lang="en-US" sz="2000" b="1" dirty="0">
                <a:solidFill>
                  <a:srgbClr val="D37011"/>
                </a:solidFill>
                <a:latin typeface="Courier New" panose="02070309020205020404" pitchFamily="49" charset="0"/>
                <a:cs typeface="Courier New" panose="02070309020205020404" pitchFamily="49" charset="0"/>
              </a:rPr>
              <a:t>Bearer</a:t>
            </a:r>
            <a:endParaRPr lang="en-US" sz="2000" dirty="0">
              <a:solidFill>
                <a:srgbClr val="D3701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5784397" y="5111944"/>
            <a:ext cx="2769052"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698886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9" grpId="0"/>
      <p:bldP spid="2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521527" y="5051517"/>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6" name="!!Scheme">
            <a:extLst>
              <a:ext uri="{FF2B5EF4-FFF2-40B4-BE49-F238E27FC236}">
                <a16:creationId xmlns:a16="http://schemas.microsoft.com/office/drawing/2014/main" id="{BDA4D522-DBEB-7ED9-2996-06FE105928F9}"/>
              </a:ext>
            </a:extLst>
          </p:cNvPr>
          <p:cNvSpPr txBox="1"/>
          <p:nvPr/>
        </p:nvSpPr>
        <p:spPr>
          <a:xfrm>
            <a:off x="5784398" y="5051517"/>
            <a:ext cx="1107996" cy="400110"/>
          </a:xfrm>
          <a:prstGeom prst="rect">
            <a:avLst/>
          </a:prstGeom>
          <a:noFill/>
        </p:spPr>
        <p:txBody>
          <a:bodyPr wrap="none" rtlCol="0">
            <a:spAutoFit/>
          </a:bodyPr>
          <a:lstStyle/>
          <a:p>
            <a:r>
              <a:rPr lang="en-US" sz="2000" b="1" dirty="0">
                <a:solidFill>
                  <a:srgbClr val="D37011"/>
                </a:solidFill>
                <a:latin typeface="Courier New" panose="02070309020205020404" pitchFamily="49" charset="0"/>
                <a:cs typeface="Courier New" panose="02070309020205020404" pitchFamily="49" charset="0"/>
              </a:rPr>
              <a:t>Bearer</a:t>
            </a:r>
            <a:endParaRPr lang="en-US" sz="2000" dirty="0">
              <a:solidFill>
                <a:srgbClr val="D3701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3556587" y="5111944"/>
            <a:ext cx="3335806"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467850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5192384"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5138638" y="5111944"/>
            <a:ext cx="1803631"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721066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27" name="TextBox 26">
            <a:extLst>
              <a:ext uri="{FF2B5EF4-FFF2-40B4-BE49-F238E27FC236}">
                <a16:creationId xmlns:a16="http://schemas.microsoft.com/office/drawing/2014/main" id="{0AA173BF-B232-5A13-D7E1-67A6D75B0DDB}"/>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5583521" y="5111944"/>
            <a:ext cx="23952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6" name="TextBox 25">
            <a:extLst>
              <a:ext uri="{FF2B5EF4-FFF2-40B4-BE49-F238E27FC236}">
                <a16:creationId xmlns:a16="http://schemas.microsoft.com/office/drawing/2014/main" id="{17E97E5A-4EFF-487D-D67D-6A1798C4D3E0}"/>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 standard format, but GUIDs are a good start</a:t>
            </a:r>
          </a:p>
        </p:txBody>
      </p:sp>
    </p:spTree>
    <p:extLst>
      <p:ext uri="{BB962C8B-B14F-4D97-AF65-F5344CB8AC3E}">
        <p14:creationId xmlns:p14="http://schemas.microsoft.com/office/powerpoint/2010/main" val="300695969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179363"/>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254558" y="4637100"/>
            <a:ext cx="5640004" cy="5466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3456619" y="4650279"/>
            <a:ext cx="5239404"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AA173BF-B232-5A13-D7E1-67A6D75B0DDB}"/>
              </a:ext>
            </a:extLst>
          </p:cNvPr>
          <p:cNvSpPr txBox="1"/>
          <p:nvPr/>
        </p:nvSpPr>
        <p:spPr>
          <a:xfrm>
            <a:off x="6436128" y="4689073"/>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6496984" y="4751490"/>
            <a:ext cx="239757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50A73E7-26AC-E78E-6FDC-730846DF9059}"/>
              </a:ext>
            </a:extLst>
          </p:cNvPr>
          <p:cNvSpPr txBox="1"/>
          <p:nvPr/>
        </p:nvSpPr>
        <p:spPr>
          <a:xfrm>
            <a:off x="6398273" y="525066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3570208"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288500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79F0E1E-88C1-3F61-1E77-C99C5E935B86}"/>
              </a:ext>
            </a:extLst>
          </p:cNvPr>
          <p:cNvPicPr>
            <a:picLocks noChangeAspect="1"/>
          </p:cNvPicPr>
          <p:nvPr/>
        </p:nvPicPr>
        <p:blipFill>
          <a:blip r:embed="rId4"/>
          <a:stretch>
            <a:fillRect/>
          </a:stretch>
        </p:blipFill>
        <p:spPr>
          <a:xfrm>
            <a:off x="-1117350" y="4424405"/>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415312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your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2">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5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2">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3">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56" name="!!Hash3">
            <a:extLst>
              <a:ext uri="{FF2B5EF4-FFF2-40B4-BE49-F238E27FC236}">
                <a16:creationId xmlns:a16="http://schemas.microsoft.com/office/drawing/2014/main" id="{60FCDC11-A985-549A-C503-956013FEBEBB}"/>
              </a:ext>
            </a:extLst>
          </p:cNvPr>
          <p:cNvSpPr txBox="1"/>
          <p:nvPr/>
        </p:nvSpPr>
        <p:spPr>
          <a:xfrm>
            <a:off x="4594892" y="4699027"/>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57" name="!!HashFunc3">
            <a:extLst>
              <a:ext uri="{FF2B5EF4-FFF2-40B4-BE49-F238E27FC236}">
                <a16:creationId xmlns:a16="http://schemas.microsoft.com/office/drawing/2014/main" id="{6365B3B6-78DB-1C06-AF90-A1F8BD1FCBFF}"/>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58" name="!!Sig3">
            <a:extLst>
              <a:ext uri="{FF2B5EF4-FFF2-40B4-BE49-F238E27FC236}">
                <a16:creationId xmlns:a16="http://schemas.microsoft.com/office/drawing/2014/main" id="{DA3BF339-59F0-2418-6DDB-D75ED4084C20}"/>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59" name="Arrow: Bent 58">
            <a:extLst>
              <a:ext uri="{FF2B5EF4-FFF2-40B4-BE49-F238E27FC236}">
                <a16:creationId xmlns:a16="http://schemas.microsoft.com/office/drawing/2014/main" id="{5F448D58-0770-F18C-C509-E185A6B7B3B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Rectangle: Rounded Corners 1">
            <a:extLst>
              <a:ext uri="{FF2B5EF4-FFF2-40B4-BE49-F238E27FC236}">
                <a16:creationId xmlns:a16="http://schemas.microsoft.com/office/drawing/2014/main" id="{4670213F-911C-2F4B-DF3C-10B05E8E48E9}"/>
              </a:ext>
            </a:extLst>
          </p:cNvPr>
          <p:cNvSpPr/>
          <p:nvPr/>
        </p:nvSpPr>
        <p:spPr>
          <a:xfrm>
            <a:off x="1579226" y="5159326"/>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813D08D9-30B7-0008-FC34-BA9C8F512CB2}"/>
              </a:ext>
            </a:extLst>
          </p:cNvPr>
          <p:cNvSpPr/>
          <p:nvPr/>
        </p:nvSpPr>
        <p:spPr>
          <a:xfrm>
            <a:off x="2346714" y="2125523"/>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0013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6" grpId="0"/>
      <p:bldP spid="57" grpId="0"/>
      <p:bldP spid="58" grpId="0"/>
      <p:bldP spid="59" grpId="0" animBg="1"/>
      <p:bldP spid="2" grpId="0" animBg="1"/>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28" name="!!Url BG 2">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6B0A77E4-BD79-1302-039F-9C892B225B58}"/>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3">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56" name="!!Hash3">
            <a:extLst>
              <a:ext uri="{FF2B5EF4-FFF2-40B4-BE49-F238E27FC236}">
                <a16:creationId xmlns:a16="http://schemas.microsoft.com/office/drawing/2014/main" id="{60FCDC11-A985-549A-C503-956013FEBEBB}"/>
              </a:ext>
            </a:extLst>
          </p:cNvPr>
          <p:cNvSpPr txBox="1"/>
          <p:nvPr/>
        </p:nvSpPr>
        <p:spPr>
          <a:xfrm>
            <a:off x="4594892" y="4699027"/>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57" name="!!HashFunc3">
            <a:extLst>
              <a:ext uri="{FF2B5EF4-FFF2-40B4-BE49-F238E27FC236}">
                <a16:creationId xmlns:a16="http://schemas.microsoft.com/office/drawing/2014/main" id="{6365B3B6-78DB-1C06-AF90-A1F8BD1FCBFF}"/>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58" name="!!Sig3">
            <a:extLst>
              <a:ext uri="{FF2B5EF4-FFF2-40B4-BE49-F238E27FC236}">
                <a16:creationId xmlns:a16="http://schemas.microsoft.com/office/drawing/2014/main" id="{DA3BF339-59F0-2418-6DDB-D75ED4084C20}"/>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59" name="Arrow: Bent 58">
            <a:extLst>
              <a:ext uri="{FF2B5EF4-FFF2-40B4-BE49-F238E27FC236}">
                <a16:creationId xmlns:a16="http://schemas.microsoft.com/office/drawing/2014/main" id="{5F448D58-0770-F18C-C509-E185A6B7B3B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A8C99386-2CCC-F499-E6F8-B527A415ACCE}"/>
              </a:ext>
            </a:extLst>
          </p:cNvPr>
          <p:cNvSpPr txBox="1"/>
          <p:nvPr/>
        </p:nvSpPr>
        <p:spPr>
          <a:xfrm>
            <a:off x="2825875" y="4003211"/>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Tree>
    <p:extLst>
      <p:ext uri="{BB962C8B-B14F-4D97-AF65-F5344CB8AC3E}">
        <p14:creationId xmlns:p14="http://schemas.microsoft.com/office/powerpoint/2010/main" val="237850926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6922204"/>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2">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3">
            <a:extLst>
              <a:ext uri="{FF2B5EF4-FFF2-40B4-BE49-F238E27FC236}">
                <a16:creationId xmlns:a16="http://schemas.microsoft.com/office/drawing/2014/main" id="{7D1DB174-C716-3CEA-96FA-AA5010E871B4}"/>
              </a:ext>
            </a:extLst>
          </p:cNvPr>
          <p:cNvSpPr/>
          <p:nvPr/>
        </p:nvSpPr>
        <p:spPr>
          <a:xfrm>
            <a:off x="701225" y="7188827"/>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56" name="!!Hash3">
            <a:extLst>
              <a:ext uri="{FF2B5EF4-FFF2-40B4-BE49-F238E27FC236}">
                <a16:creationId xmlns:a16="http://schemas.microsoft.com/office/drawing/2014/main" id="{60FCDC11-A985-549A-C503-956013FEBEBB}"/>
              </a:ext>
            </a:extLst>
          </p:cNvPr>
          <p:cNvSpPr txBox="1"/>
          <p:nvPr/>
        </p:nvSpPr>
        <p:spPr>
          <a:xfrm>
            <a:off x="4594892" y="720200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57" name="!!HashFunc3">
            <a:extLst>
              <a:ext uri="{FF2B5EF4-FFF2-40B4-BE49-F238E27FC236}">
                <a16:creationId xmlns:a16="http://schemas.microsoft.com/office/drawing/2014/main" id="{6365B3B6-78DB-1C06-AF90-A1F8BD1FCBFF}"/>
              </a:ext>
            </a:extLst>
          </p:cNvPr>
          <p:cNvSpPr txBox="1"/>
          <p:nvPr/>
        </p:nvSpPr>
        <p:spPr>
          <a:xfrm>
            <a:off x="665294" y="7182645"/>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58" name="!!Sig3">
            <a:extLst>
              <a:ext uri="{FF2B5EF4-FFF2-40B4-BE49-F238E27FC236}">
                <a16:creationId xmlns:a16="http://schemas.microsoft.com/office/drawing/2014/main" id="{DA3BF339-59F0-2418-6DDB-D75ED4084C20}"/>
              </a:ext>
            </a:extLst>
          </p:cNvPr>
          <p:cNvSpPr txBox="1"/>
          <p:nvPr/>
        </p:nvSpPr>
        <p:spPr>
          <a:xfrm>
            <a:off x="1542351" y="7574078"/>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59" name="Arrow: Bent 58">
            <a:extLst>
              <a:ext uri="{FF2B5EF4-FFF2-40B4-BE49-F238E27FC236}">
                <a16:creationId xmlns:a16="http://schemas.microsoft.com/office/drawing/2014/main" id="{5F448D58-0770-F18C-C509-E185A6B7B3BC}"/>
              </a:ext>
            </a:extLst>
          </p:cNvPr>
          <p:cNvSpPr/>
          <p:nvPr/>
        </p:nvSpPr>
        <p:spPr>
          <a:xfrm flipV="1">
            <a:off x="1222300" y="7569955"/>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Rectangle: Rounded Corners 1">
            <a:extLst>
              <a:ext uri="{FF2B5EF4-FFF2-40B4-BE49-F238E27FC236}">
                <a16:creationId xmlns:a16="http://schemas.microsoft.com/office/drawing/2014/main" id="{4670213F-911C-2F4B-DF3C-10B05E8E48E9}"/>
              </a:ext>
            </a:extLst>
          </p:cNvPr>
          <p:cNvSpPr/>
          <p:nvPr/>
        </p:nvSpPr>
        <p:spPr>
          <a:xfrm>
            <a:off x="1579226" y="7662305"/>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8C99386-2CCC-F499-E6F8-B527A415ACCE}"/>
              </a:ext>
            </a:extLst>
          </p:cNvPr>
          <p:cNvSpPr txBox="1"/>
          <p:nvPr/>
        </p:nvSpPr>
        <p:spPr>
          <a:xfrm>
            <a:off x="2825875" y="6506190"/>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4" name="!!Url BG4">
            <a:extLst>
              <a:ext uri="{FF2B5EF4-FFF2-40B4-BE49-F238E27FC236}">
                <a16:creationId xmlns:a16="http://schemas.microsoft.com/office/drawing/2014/main" id="{B374D7F8-4446-FE2F-C179-DB403D1458CB}"/>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Hash4">
            <a:extLst>
              <a:ext uri="{FF2B5EF4-FFF2-40B4-BE49-F238E27FC236}">
                <a16:creationId xmlns:a16="http://schemas.microsoft.com/office/drawing/2014/main" id="{97D1C908-38AC-647B-0B82-946F09859AF4}"/>
              </a:ext>
            </a:extLst>
          </p:cNvPr>
          <p:cNvSpPr txBox="1"/>
          <p:nvPr/>
        </p:nvSpPr>
        <p:spPr>
          <a:xfrm>
            <a:off x="4687880" y="4699027"/>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8" name="!!HashFunc4">
            <a:extLst>
              <a:ext uri="{FF2B5EF4-FFF2-40B4-BE49-F238E27FC236}">
                <a16:creationId xmlns:a16="http://schemas.microsoft.com/office/drawing/2014/main" id="{C4E5B2E3-9466-9E3E-74EC-B15858966FD2}"/>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4">
            <a:extLst>
              <a:ext uri="{FF2B5EF4-FFF2-40B4-BE49-F238E27FC236}">
                <a16:creationId xmlns:a16="http://schemas.microsoft.com/office/drawing/2014/main" id="{2601E162-C59F-CFA4-7DF5-900AA3B616FD}"/>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11" name="Arrow: Bent 10">
            <a:extLst>
              <a:ext uri="{FF2B5EF4-FFF2-40B4-BE49-F238E27FC236}">
                <a16:creationId xmlns:a16="http://schemas.microsoft.com/office/drawing/2014/main" id="{DC7FCEA8-DBA7-8311-3DD6-93B717E3F0E8}"/>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Rounded Corners 11">
            <a:extLst>
              <a:ext uri="{FF2B5EF4-FFF2-40B4-BE49-F238E27FC236}">
                <a16:creationId xmlns:a16="http://schemas.microsoft.com/office/drawing/2014/main" id="{949F1B5B-0525-F8E0-4EED-54B725E361F3}"/>
              </a:ext>
            </a:extLst>
          </p:cNvPr>
          <p:cNvSpPr/>
          <p:nvPr/>
        </p:nvSpPr>
        <p:spPr>
          <a:xfrm>
            <a:off x="1579226" y="5159326"/>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34C8192E-4940-90DF-7790-5EBC3B85D51F}"/>
              </a:ext>
            </a:extLst>
          </p:cNvPr>
          <p:cNvSpPr/>
          <p:nvPr/>
        </p:nvSpPr>
        <p:spPr>
          <a:xfrm>
            <a:off x="2402195" y="2097193"/>
            <a:ext cx="2476967"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11824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8" grpId="0"/>
      <p:bldP spid="10" grpId="0"/>
      <p:bldP spid="11" grpId="0" animBg="1"/>
      <p:bldP spid="12" grpId="0" animBg="1"/>
      <p:bldP spid="1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2">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078313"/>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p:txBody>
      </p:sp>
    </p:spTree>
    <p:extLst>
      <p:ext uri="{BB962C8B-B14F-4D97-AF65-F5344CB8AC3E}">
        <p14:creationId xmlns:p14="http://schemas.microsoft.com/office/powerpoint/2010/main" val="2843632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2">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576FFB99-9619-5BA8-0FED-4BEACC90C358}"/>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2">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KEY_ID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87557" y="2063866"/>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4" name="TextBox 13">
            <a:extLst>
              <a:ext uri="{FF2B5EF4-FFF2-40B4-BE49-F238E27FC236}">
                <a16:creationId xmlns:a16="http://schemas.microsoft.com/office/drawing/2014/main" id="{DCE4D2DA-7E3A-C88A-0128-F35CE4ACC343}"/>
              </a:ext>
            </a:extLst>
          </p:cNvPr>
          <p:cNvSpPr txBox="1"/>
          <p:nvPr/>
        </p:nvSpPr>
        <p:spPr>
          <a:xfrm>
            <a:off x="6690471" y="2063866"/>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 Key</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Signature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90212" y="2463976"/>
            <a:ext cx="184708" cy="369917"/>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3DCD61-C2BF-51AF-8310-4DFA9913309F}"/>
              </a:ext>
            </a:extLst>
          </p:cNvPr>
          <p:cNvCxnSpPr>
            <a:cxnSpLocks/>
            <a:stCxn id="14" idx="2"/>
          </p:cNvCxnSpPr>
          <p:nvPr/>
        </p:nvCxnSpPr>
        <p:spPr>
          <a:xfrm>
            <a:off x="7593126" y="2463976"/>
            <a:ext cx="0" cy="369917"/>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430929" y="10883688"/>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90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12" name="!!Title2">
            <a:extLst>
              <a:ext uri="{FF2B5EF4-FFF2-40B4-BE49-F238E27FC236}">
                <a16:creationId xmlns:a16="http://schemas.microsoft.com/office/drawing/2014/main" id="{E7C67117-6850-787D-76BD-C4E2B86DFD9B}"/>
              </a:ext>
            </a:extLst>
          </p:cNvPr>
          <p:cNvSpPr txBox="1"/>
          <p:nvPr/>
        </p:nvSpPr>
        <p:spPr>
          <a:xfrm>
            <a:off x="618475" y="-1188586"/>
            <a:ext cx="3715891" cy="707886"/>
          </a:xfrm>
          <a:prstGeom prst="rect">
            <a:avLst/>
          </a:prstGeom>
          <a:noFill/>
        </p:spPr>
        <p:txBody>
          <a:bodyPr wrap="square" rtlCol="0">
            <a:spAutoFit/>
          </a:bodyPr>
          <a:lstStyle/>
          <a:p>
            <a:r>
              <a:rPr lang="en-US" sz="4000" b="1" dirty="0">
                <a:solidFill>
                  <a:srgbClr val="D37011"/>
                </a:solidFill>
                <a:latin typeface="Corbel" panose="020B0503020204020204" pitchFamily="34" charset="0"/>
              </a:rPr>
              <a:t>Agenda</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3" name="TextBox 12">
            <a:extLst>
              <a:ext uri="{FF2B5EF4-FFF2-40B4-BE49-F238E27FC236}">
                <a16:creationId xmlns:a16="http://schemas.microsoft.com/office/drawing/2014/main" id="{6322F90F-065B-EBA1-D573-02312DFB7548}"/>
              </a:ext>
            </a:extLst>
          </p:cNvPr>
          <p:cNvSpPr txBox="1"/>
          <p:nvPr/>
        </p:nvSpPr>
        <p:spPr>
          <a:xfrm>
            <a:off x="2408550" y="1556833"/>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8450379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C000"/>
                </a:solidFill>
                <a:latin typeface="Corbel" panose="020B0503020204020204" pitchFamily="34" charset="0"/>
              </a:rPr>
              <a:t>JavaScript client</a:t>
            </a:r>
            <a:br>
              <a:rPr lang="en-US" sz="3200" dirty="0">
                <a:solidFill>
                  <a:srgbClr val="FFC000"/>
                </a:solidFill>
                <a:latin typeface="Corbel" panose="020B0503020204020204" pitchFamily="34" charset="0"/>
              </a:rPr>
            </a:br>
            <a:r>
              <a:rPr lang="en-US" sz="3200" dirty="0">
                <a:solidFill>
                  <a:srgbClr val="FFC000"/>
                </a:solidFill>
                <a:latin typeface="Corbel" panose="020B0503020204020204" pitchFamily="34" charset="0"/>
              </a:rPr>
              <a:t>can't pre-load the API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par>
                          <p:cTn id="19" fill="hold">
                            <p:stCondLst>
                              <p:cond delay="500"/>
                            </p:stCondLst>
                            <p:childTnLst>
                              <p:par>
                                <p:cTn id="20" presetID="22" presetClass="entr" presetSubtype="2" fill="hold" nodeType="afterEffect">
                                  <p:stCondLst>
                                    <p:cond delay="75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par>
                                <p:cTn id="23" presetID="22" presetClass="entr" presetSubtype="2" fill="hold" grpId="0" nodeType="withEffect">
                                  <p:stCondLst>
                                    <p:cond delay="750"/>
                                  </p:stCondLst>
                                  <p:childTnLst>
                                    <p:set>
                                      <p:cBhvr>
                                        <p:cTn id="24" dur="1" fill="hold">
                                          <p:stCondLst>
                                            <p:cond delay="0"/>
                                          </p:stCondLst>
                                        </p:cTn>
                                        <p:tgtEl>
                                          <p:spTgt spid="51"/>
                                        </p:tgtEl>
                                        <p:attrNameLst>
                                          <p:attrName>style.visibility</p:attrName>
                                        </p:attrNameLst>
                                      </p:cBhvr>
                                      <p:to>
                                        <p:strVal val="visible"/>
                                      </p:to>
                                    </p:set>
                                    <p:animEffect transition="in" filter="wipe(right)">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7" grpId="0" animBg="1"/>
      <p:bldP spid="49" grpId="0"/>
      <p:bldP spid="5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051093"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49814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26"/>
                                        </p:tgtEl>
                                        <p:attrNameLst>
                                          <p:attrName>style.visibility</p:attrName>
                                        </p:attrNameLst>
                                      </p:cBhvr>
                                      <p:to>
                                        <p:strVal val="visible"/>
                                      </p:to>
                                    </p:set>
                                    <p:anim calcmode="lin" valueType="num">
                                      <p:cBhvr additive="base">
                                        <p:cTn id="9" dur="750" fill="hold"/>
                                        <p:tgtEl>
                                          <p:spTgt spid="26"/>
                                        </p:tgtEl>
                                        <p:attrNameLst>
                                          <p:attrName>ppt_x</p:attrName>
                                        </p:attrNameLst>
                                      </p:cBhvr>
                                      <p:tavLst>
                                        <p:tav tm="0">
                                          <p:val>
                                            <p:strVal val="#ppt_x"/>
                                          </p:val>
                                        </p:tav>
                                        <p:tav tm="100000">
                                          <p:val>
                                            <p:strVal val="#ppt_x"/>
                                          </p:val>
                                        </p:tav>
                                      </p:tavLst>
                                    </p:anim>
                                    <p:anim calcmode="lin" valueType="num">
                                      <p:cBhvr additive="base">
                                        <p:cTn id="10" dur="7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4" name="!!SessionBG">
            <a:extLst>
              <a:ext uri="{FF2B5EF4-FFF2-40B4-BE49-F238E27FC236}">
                <a16:creationId xmlns:a16="http://schemas.microsoft.com/office/drawing/2014/main" id="{9BDD52B9-9C9A-FDED-A7E5-AFADB1BB2280}"/>
              </a:ext>
            </a:extLst>
          </p:cNvPr>
          <p:cNvSpPr/>
          <p:nvPr/>
        </p:nvSpPr>
        <p:spPr>
          <a:xfrm>
            <a:off x="-39581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5" name="!!Session">
            <a:extLst>
              <a:ext uri="{FF2B5EF4-FFF2-40B4-BE49-F238E27FC236}">
                <a16:creationId xmlns:a16="http://schemas.microsoft.com/office/drawing/2014/main" id="{85FA90AD-F8EE-8304-4DF7-245720469510}"/>
              </a:ext>
            </a:extLst>
          </p:cNvPr>
          <p:cNvSpPr txBox="1"/>
          <p:nvPr/>
        </p:nvSpPr>
        <p:spPr>
          <a:xfrm>
            <a:off x="-38955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7300207"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73628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SessionBG">
            <a:extLst>
              <a:ext uri="{FF2B5EF4-FFF2-40B4-BE49-F238E27FC236}">
                <a16:creationId xmlns:a16="http://schemas.microsoft.com/office/drawing/2014/main" id="{B6FE407D-5492-E2BE-9685-049BDE1A9375}"/>
              </a:ext>
            </a:extLst>
          </p:cNvPr>
          <p:cNvSpPr/>
          <p:nvPr/>
        </p:nvSpPr>
        <p:spPr>
          <a:xfrm>
            <a:off x="1042461"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Session">
            <a:extLst>
              <a:ext uri="{FF2B5EF4-FFF2-40B4-BE49-F238E27FC236}">
                <a16:creationId xmlns:a16="http://schemas.microsoft.com/office/drawing/2014/main" id="{396B9033-09A2-5D1A-A066-8F5BDF1FD669}"/>
              </a:ext>
            </a:extLst>
          </p:cNvPr>
          <p:cNvSpPr txBox="1"/>
          <p:nvPr/>
        </p:nvSpPr>
        <p:spPr>
          <a:xfrm>
            <a:off x="1105079"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cxnSp>
        <p:nvCxnSpPr>
          <p:cNvPr id="9" name="Arrow 1">
            <a:extLst>
              <a:ext uri="{FF2B5EF4-FFF2-40B4-BE49-F238E27FC236}">
                <a16:creationId xmlns:a16="http://schemas.microsoft.com/office/drawing/2014/main" id="{1D26E0D1-6861-ECB7-B235-0F4D333050C2}"/>
              </a:ext>
            </a:extLst>
          </p:cNvPr>
          <p:cNvCxnSpPr>
            <a:cxnSpLocks/>
          </p:cNvCxnSpPr>
          <p:nvPr/>
        </p:nvCxnSpPr>
        <p:spPr>
          <a:xfrm>
            <a:off x="3012000" y="3773522"/>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Txt3">
            <a:extLst>
              <a:ext uri="{FF2B5EF4-FFF2-40B4-BE49-F238E27FC236}">
                <a16:creationId xmlns:a16="http://schemas.microsoft.com/office/drawing/2014/main" id="{0CAC4F48-9DE9-C04E-1988-57CCAB38CF70}"/>
              </a:ext>
            </a:extLst>
          </p:cNvPr>
          <p:cNvSpPr txBox="1"/>
          <p:nvPr/>
        </p:nvSpPr>
        <p:spPr>
          <a:xfrm>
            <a:off x="1226896" y="4729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Pointer to information tracked in database or server memory</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9301817"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7516713"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TitleBG">
            <a:extLst>
              <a:ext uri="{FF2B5EF4-FFF2-40B4-BE49-F238E27FC236}">
                <a16:creationId xmlns:a16="http://schemas.microsoft.com/office/drawing/2014/main" id="{E44A11DF-4A1F-5FC1-3CB0-7FA345625E0A}"/>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a:extLst>
              <a:ext uri="{FF2B5EF4-FFF2-40B4-BE49-F238E27FC236}">
                <a16:creationId xmlns:a16="http://schemas.microsoft.com/office/drawing/2014/main" id="{9799B59D-34AC-83DD-F198-9FE8C89B70E2}"/>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861CE727-4E9C-3CF2-DF07-C4F13A5EDFEA}"/>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3044881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SessionBG">
            <a:extLst>
              <a:ext uri="{FF2B5EF4-FFF2-40B4-BE49-F238E27FC236}">
                <a16:creationId xmlns:a16="http://schemas.microsoft.com/office/drawing/2014/main" id="{B6FE407D-5492-E2BE-9685-049BDE1A9375}"/>
              </a:ext>
            </a:extLst>
          </p:cNvPr>
          <p:cNvSpPr/>
          <p:nvPr/>
        </p:nvSpPr>
        <p:spPr>
          <a:xfrm>
            <a:off x="-50630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Session">
            <a:extLst>
              <a:ext uri="{FF2B5EF4-FFF2-40B4-BE49-F238E27FC236}">
                <a16:creationId xmlns:a16="http://schemas.microsoft.com/office/drawing/2014/main" id="{396B9033-09A2-5D1A-A066-8F5BDF1FD669}"/>
              </a:ext>
            </a:extLst>
          </p:cNvPr>
          <p:cNvSpPr txBox="1"/>
          <p:nvPr/>
        </p:nvSpPr>
        <p:spPr>
          <a:xfrm>
            <a:off x="-50004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cxnSp>
        <p:nvCxnSpPr>
          <p:cNvPr id="9" name="Arrow 1">
            <a:extLst>
              <a:ext uri="{FF2B5EF4-FFF2-40B4-BE49-F238E27FC236}">
                <a16:creationId xmlns:a16="http://schemas.microsoft.com/office/drawing/2014/main" id="{1D26E0D1-6861-ECB7-B235-0F4D333050C2}"/>
              </a:ext>
            </a:extLst>
          </p:cNvPr>
          <p:cNvCxnSpPr>
            <a:cxnSpLocks/>
          </p:cNvCxnSpPr>
          <p:nvPr/>
        </p:nvCxnSpPr>
        <p:spPr>
          <a:xfrm>
            <a:off x="-3093525" y="3773522"/>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Txt3">
            <a:extLst>
              <a:ext uri="{FF2B5EF4-FFF2-40B4-BE49-F238E27FC236}">
                <a16:creationId xmlns:a16="http://schemas.microsoft.com/office/drawing/2014/main" id="{0CAC4F48-9DE9-C04E-1988-57CCAB38CF70}"/>
              </a:ext>
            </a:extLst>
          </p:cNvPr>
          <p:cNvSpPr txBox="1"/>
          <p:nvPr/>
        </p:nvSpPr>
        <p:spPr>
          <a:xfrm>
            <a:off x="-4878629" y="4729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Pointer to information tracked in database or server memory</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70" y="286547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E538828D-B335-2C07-FB7B-506634E18A63}"/>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a:extLst>
              <a:ext uri="{FF2B5EF4-FFF2-40B4-BE49-F238E27FC236}">
                <a16:creationId xmlns:a16="http://schemas.microsoft.com/office/drawing/2014/main" id="{7F19EE2F-2298-6770-FEF9-BF0AF51217EE}"/>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4BB6861A-1D69-A7F1-EDBB-A68FC2790A3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8931727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12448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194587" y="2234299"/>
            <a:ext cx="2239254" cy="2389401"/>
          </a:xfrm>
          <a:prstGeom prst="rect">
            <a:avLst/>
          </a:prstGeom>
        </p:spPr>
      </p:pic>
    </p:spTree>
    <p:extLst>
      <p:ext uri="{BB962C8B-B14F-4D97-AF65-F5344CB8AC3E}">
        <p14:creationId xmlns:p14="http://schemas.microsoft.com/office/powerpoint/2010/main" val="3502702306"/>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70" y="28654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022D5A4D-6AD8-06CB-B437-FAD9F4E739D4}"/>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84E512BC-0884-475A-D1A6-CA5CACC24E83}"/>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457D5F05-9349-E479-A655-2142F59D3E0E}"/>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5524237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69"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5" name="Picture 2" descr="Image result for exclamation icon triangle">
            <a:extLst>
              <a:ext uri="{FF2B5EF4-FFF2-40B4-BE49-F238E27FC236}">
                <a16:creationId xmlns:a16="http://schemas.microsoft.com/office/drawing/2014/main" id="{03A5AD26-EEE7-A9DF-73F8-D4B971FCC4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881" y="482225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6" name="!!TitleBG">
            <a:extLst>
              <a:ext uri="{FF2B5EF4-FFF2-40B4-BE49-F238E27FC236}">
                <a16:creationId xmlns:a16="http://schemas.microsoft.com/office/drawing/2014/main" id="{70CDF9C7-6936-1DB6-8EEE-F3C909CBB2D1}"/>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A3033E4-5824-925D-E159-78D5DA754C5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8" name="!!Sidebar">
            <a:extLst>
              <a:ext uri="{FF2B5EF4-FFF2-40B4-BE49-F238E27FC236}">
                <a16:creationId xmlns:a16="http://schemas.microsoft.com/office/drawing/2014/main" id="{03929DF4-B352-7C7E-530A-34EC297355A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8718756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Anyone that can access the token can view the claims!</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69"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5" name="Picture 2" descr="Image result for exclamation icon triangle">
            <a:extLst>
              <a:ext uri="{FF2B5EF4-FFF2-40B4-BE49-F238E27FC236}">
                <a16:creationId xmlns:a16="http://schemas.microsoft.com/office/drawing/2014/main" id="{2D44E819-F44D-9215-677B-7B0399FE92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0019" y="4822255"/>
            <a:ext cx="540397" cy="4740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F9CF75DB-B003-85F6-1FD4-6A5224711A23}"/>
              </a:ext>
            </a:extLst>
          </p:cNvPr>
          <p:cNvGraphicFramePr>
            <a:graphicFrameLocks noGrp="1"/>
          </p:cNvGraphicFramePr>
          <p:nvPr>
            <p:extLst>
              <p:ext uri="{D42A27DB-BD31-4B8C-83A1-F6EECF244321}">
                <p14:modId xmlns:p14="http://schemas.microsoft.com/office/powerpoint/2010/main" val="1515657384"/>
              </p:ext>
            </p:extLst>
          </p:nvPr>
        </p:nvGraphicFramePr>
        <p:xfrm>
          <a:off x="1225085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10" name="!!TitleBG">
            <a:extLst>
              <a:ext uri="{FF2B5EF4-FFF2-40B4-BE49-F238E27FC236}">
                <a16:creationId xmlns:a16="http://schemas.microsoft.com/office/drawing/2014/main" id="{D51E8C98-84F0-999F-F1A1-6059AA5BDF6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a:extLst>
              <a:ext uri="{FF2B5EF4-FFF2-40B4-BE49-F238E27FC236}">
                <a16:creationId xmlns:a16="http://schemas.microsoft.com/office/drawing/2014/main" id="{3E9E4D06-AFA2-25D7-AFB0-65857B3D5651}"/>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2" name="!!Sidebar">
            <a:extLst>
              <a:ext uri="{FF2B5EF4-FFF2-40B4-BE49-F238E27FC236}">
                <a16:creationId xmlns:a16="http://schemas.microsoft.com/office/drawing/2014/main" id="{8C4BE377-3ABB-408A-1E24-66B21E6A96C4}"/>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87702204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4186943"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41243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extLst>
              <p:ext uri="{D42A27DB-BD31-4B8C-83A1-F6EECF244321}">
                <p14:modId xmlns:p14="http://schemas.microsoft.com/office/powerpoint/2010/main" val="808538826"/>
              </p:ext>
            </p:extLst>
          </p:nvPr>
        </p:nvGraphicFramePr>
        <p:xfrm>
          <a:off x="514520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51F0F9E1-3A48-DA27-E810-AC03B3482666}"/>
              </a:ext>
            </a:extLst>
          </p:cNvPr>
          <p:cNvSpPr txBox="1"/>
          <p:nvPr/>
        </p:nvSpPr>
        <p:spPr>
          <a:xfrm>
            <a:off x="4440353" y="702126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spTree>
    <p:extLst>
      <p:ext uri="{BB962C8B-B14F-4D97-AF65-F5344CB8AC3E}">
        <p14:creationId xmlns:p14="http://schemas.microsoft.com/office/powerpoint/2010/main" val="4236060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hidden"/>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p:bldP spid="4" grpId="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extLst>
              <p:ext uri="{D42A27DB-BD31-4B8C-83A1-F6EECF244321}">
                <p14:modId xmlns:p14="http://schemas.microsoft.com/office/powerpoint/2010/main" val="517342825"/>
              </p:ext>
            </p:extLst>
          </p:nvPr>
        </p:nvGraphicFramePr>
        <p:xfrm>
          <a:off x="14489228"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58261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pic>
        <p:nvPicPr>
          <p:cNvPr id="8" name="Picture 7">
            <a:extLst>
              <a:ext uri="{FF2B5EF4-FFF2-40B4-BE49-F238E27FC236}">
                <a16:creationId xmlns:a16="http://schemas.microsoft.com/office/drawing/2014/main" id="{9505DA27-2E85-99B8-F30F-D5E5370FA8E6}"/>
              </a:ext>
            </a:extLst>
          </p:cNvPr>
          <p:cNvPicPr>
            <a:picLocks noChangeAspect="1"/>
          </p:cNvPicPr>
          <p:nvPr/>
        </p:nvPicPr>
        <p:blipFill>
          <a:blip r:embed="rId3"/>
          <a:stretch>
            <a:fillRect/>
          </a:stretch>
        </p:blipFill>
        <p:spPr>
          <a:xfrm>
            <a:off x="13976774" y="3757038"/>
            <a:ext cx="930283" cy="992661"/>
          </a:xfrm>
          <a:prstGeom prst="rect">
            <a:avLst/>
          </a:prstGeom>
        </p:spPr>
      </p:pic>
      <p:sp>
        <p:nvSpPr>
          <p:cNvPr id="9" name="Rectangle: Rounded Corners 8">
            <a:extLst>
              <a:ext uri="{FF2B5EF4-FFF2-40B4-BE49-F238E27FC236}">
                <a16:creationId xmlns:a16="http://schemas.microsoft.com/office/drawing/2014/main" id="{521D0185-CD19-0A19-1FA2-090FC38EBA20}"/>
              </a:ext>
            </a:extLst>
          </p:cNvPr>
          <p:cNvSpPr/>
          <p:nvPr/>
        </p:nvSpPr>
        <p:spPr>
          <a:xfrm>
            <a:off x="15306424"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80380F1-CE80-EAC5-A882-649147AF5D7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5408085" y="3275826"/>
            <a:ext cx="549132" cy="549132"/>
          </a:xfrm>
          <a:prstGeom prst="rect">
            <a:avLst/>
          </a:prstGeom>
        </p:spPr>
      </p:pic>
      <p:sp>
        <p:nvSpPr>
          <p:cNvPr id="12" name="!!ApiKeyTxt">
            <a:extLst>
              <a:ext uri="{FF2B5EF4-FFF2-40B4-BE49-F238E27FC236}">
                <a16:creationId xmlns:a16="http://schemas.microsoft.com/office/drawing/2014/main" id="{77871DC8-6F7A-5932-B0D5-394D1C5B4A5E}"/>
              </a:ext>
            </a:extLst>
          </p:cNvPr>
          <p:cNvSpPr txBox="1"/>
          <p:nvPr/>
        </p:nvSpPr>
        <p:spPr>
          <a:xfrm>
            <a:off x="16272032"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9B6B08BF-E4ED-B64E-08C9-8D3E2F10B524}"/>
              </a:ext>
            </a:extLst>
          </p:cNvPr>
          <p:cNvSpPr txBox="1"/>
          <p:nvPr/>
        </p:nvSpPr>
        <p:spPr>
          <a:xfrm>
            <a:off x="15948802"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4" name="Picture 13">
            <a:extLst>
              <a:ext uri="{FF2B5EF4-FFF2-40B4-BE49-F238E27FC236}">
                <a16:creationId xmlns:a16="http://schemas.microsoft.com/office/drawing/2014/main" id="{9640FF0F-8C92-4A3F-EB39-57E368024767}"/>
              </a:ext>
            </a:extLst>
          </p:cNvPr>
          <p:cNvPicPr>
            <a:picLocks noChangeAspect="1"/>
          </p:cNvPicPr>
          <p:nvPr/>
        </p:nvPicPr>
        <p:blipFill>
          <a:blip r:embed="rId3"/>
          <a:stretch>
            <a:fillRect/>
          </a:stretch>
        </p:blipFill>
        <p:spPr>
          <a:xfrm>
            <a:off x="13976774" y="2611482"/>
            <a:ext cx="930283" cy="992661"/>
          </a:xfrm>
          <a:prstGeom prst="rect">
            <a:avLst/>
          </a:prstGeom>
        </p:spPr>
      </p:pic>
      <p:cxnSp>
        <p:nvCxnSpPr>
          <p:cNvPr id="15" name="Arrow 1">
            <a:extLst>
              <a:ext uri="{FF2B5EF4-FFF2-40B4-BE49-F238E27FC236}">
                <a16:creationId xmlns:a16="http://schemas.microsoft.com/office/drawing/2014/main" id="{19D4CE97-6337-1310-23D5-99B7437D58D6}"/>
              </a:ext>
            </a:extLst>
          </p:cNvPr>
          <p:cNvCxnSpPr>
            <a:cxnSpLocks/>
          </p:cNvCxnSpPr>
          <p:nvPr/>
        </p:nvCxnSpPr>
        <p:spPr>
          <a:xfrm>
            <a:off x="14839950"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4AFEC9E7-E0DA-F3AF-830E-BCF578343BE9}"/>
              </a:ext>
            </a:extLst>
          </p:cNvPr>
          <p:cNvCxnSpPr>
            <a:cxnSpLocks/>
          </p:cNvCxnSpPr>
          <p:nvPr/>
        </p:nvCxnSpPr>
        <p:spPr>
          <a:xfrm flipV="1">
            <a:off x="14839950"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711651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5802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right)">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left)">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431089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972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21582" y="3487781"/>
            <a:ext cx="2858145" cy="55362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04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431089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972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2158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60027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1247496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254334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1855829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1988794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998961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2085355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2053032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1855829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1942147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1942147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1569178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1574482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1574482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1579804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6687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70873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3230904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Tree>
    <p:extLst>
      <p:ext uri="{BB962C8B-B14F-4D97-AF65-F5344CB8AC3E}">
        <p14:creationId xmlns:p14="http://schemas.microsoft.com/office/powerpoint/2010/main" val="215101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74339</TotalTime>
  <Words>13957</Words>
  <Application>Microsoft Office PowerPoint</Application>
  <PresentationFormat>Widescreen</PresentationFormat>
  <Paragraphs>2326</Paragraphs>
  <Slides>141</Slides>
  <Notes>140</Notes>
  <HiddenSlides>4</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141</vt:i4>
      </vt:variant>
    </vt:vector>
  </HeadingPairs>
  <TitlesOfParts>
    <vt:vector size="152" baseType="lpstr">
      <vt:lpstr>Arial</vt:lpstr>
      <vt:lpstr>Arial Black</vt:lpstr>
      <vt:lpstr>Calibri</vt:lpstr>
      <vt:lpstr>Calibri Light</vt:lpstr>
      <vt:lpstr>Corbel</vt:lpstr>
      <vt:lpstr>Corbel Light</vt:lpstr>
      <vt:lpstr>Courier New</vt:lpstr>
      <vt:lpstr>Roboto</vt:lpstr>
      <vt:lpstr>Segoe Print</vt:lpstr>
      <vt:lpstr>Wingdings</vt:lpstr>
      <vt:lpstr>Office Theme</vt:lpstr>
      <vt:lpstr>Practical Auth(entication|orization) A security primer for developers</vt:lpstr>
      <vt:lpstr>My rookie mistake</vt:lpstr>
      <vt:lpstr>My rookie mistake</vt:lpstr>
      <vt:lpstr>This is not an advanced security session!</vt:lpstr>
      <vt:lpstr>This is not “how to implement &lt;foo&gt;”</vt:lpstr>
      <vt:lpstr>This is “understanding your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1231</cp:revision>
  <dcterms:created xsi:type="dcterms:W3CDTF">2013-12-09T01:29:59Z</dcterms:created>
  <dcterms:modified xsi:type="dcterms:W3CDTF">2023-10-16T19:20:14Z</dcterms:modified>
</cp:coreProperties>
</file>